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470" r:id="rId5"/>
    <p:sldId id="526" r:id="rId6"/>
    <p:sldId id="527" r:id="rId7"/>
    <p:sldId id="528" r:id="rId8"/>
    <p:sldId id="324" r:id="rId9"/>
    <p:sldId id="529" r:id="rId10"/>
    <p:sldId id="530" r:id="rId11"/>
    <p:sldId id="531" r:id="rId12"/>
    <p:sldId id="532" r:id="rId13"/>
    <p:sldId id="516" r:id="rId14"/>
    <p:sldId id="533" r:id="rId15"/>
    <p:sldId id="534" r:id="rId16"/>
    <p:sldId id="535" r:id="rId17"/>
    <p:sldId id="536" r:id="rId18"/>
    <p:sldId id="517" r:id="rId19"/>
    <p:sldId id="537" r:id="rId20"/>
    <p:sldId id="538" r:id="rId21"/>
    <p:sldId id="518"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60"/>
  </p:normalViewPr>
  <p:slideViewPr>
    <p:cSldViewPr>
      <p:cViewPr varScale="1">
        <p:scale>
          <a:sx n="90" d="100"/>
          <a:sy n="90" d="100"/>
        </p:scale>
        <p:origin x="822"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CBE5F3-27CF-44C3-A2EE-15DF75A08928}" type="datetimeFigureOut">
              <a:rPr lang="en-US" smtClean="0"/>
              <a:t>5/28/2017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77587-7F8C-478B-B7E0-AA2100B03F96}" type="slidenum">
              <a:rPr lang="en-US" smtClean="0"/>
              <a:t>‹#›</a:t>
            </a:fld>
            <a:endParaRPr lang="en-US"/>
          </a:p>
        </p:txBody>
      </p:sp>
    </p:spTree>
    <p:extLst>
      <p:ext uri="{BB962C8B-B14F-4D97-AF65-F5344CB8AC3E}">
        <p14:creationId xmlns:p14="http://schemas.microsoft.com/office/powerpoint/2010/main" val="1623419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8"/>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2"/>
            <a:ext cx="2057400" cy="4388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2"/>
            <a:ext cx="6019800" cy="43886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156"/>
            <a:ext cx="4040188"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6"/>
            <a:ext cx="2133600" cy="27384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5/28/2017</a:t>
            </a:fld>
            <a:endParaRPr lang="en-US"/>
          </a:p>
        </p:txBody>
      </p:sp>
      <p:sp>
        <p:nvSpPr>
          <p:cNvPr id="5" name="Footer Placeholder 4"/>
          <p:cNvSpPr>
            <a:spLocks noGrp="1"/>
          </p:cNvSpPr>
          <p:nvPr>
            <p:ph type="ftr" sz="quarter" idx="3"/>
          </p:nvPr>
        </p:nvSpPr>
        <p:spPr>
          <a:xfrm>
            <a:off x="3124200" y="4767266"/>
            <a:ext cx="2895600" cy="27384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6"/>
            <a:ext cx="2133600" cy="27384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 Id="rId9" Type="http://schemas.openxmlformats.org/officeDocument/2006/relationships/image" Target="../media/image48.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 Id="rId9" Type="http://schemas.openxmlformats.org/officeDocument/2006/relationships/image" Target="../media/image55.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343150"/>
            <a:ext cx="8305800" cy="1981200"/>
          </a:xfrm>
        </p:spPr>
        <p:txBody>
          <a:bodyPr>
            <a:normAutofit/>
          </a:bodyPr>
          <a:lstStyle/>
          <a:p>
            <a:r>
              <a:rPr lang="en-US" sz="4400" dirty="0">
                <a:solidFill>
                  <a:schemeClr val="tx1"/>
                </a:solidFill>
              </a:rPr>
              <a:t>Patterns</a:t>
            </a:r>
          </a:p>
          <a:p>
            <a:r>
              <a:rPr lang="en-US" sz="3500" dirty="0"/>
              <a:t>Unit 1 Lesson 10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1276350"/>
            <a:ext cx="8724900" cy="862903"/>
          </a:xfrm>
          <a:prstGeom prst="rect">
            <a:avLst/>
          </a:prstGeom>
        </p:spPr>
      </p:pic>
    </p:spTree>
    <p:extLst>
      <p:ext uri="{BB962C8B-B14F-4D97-AF65-F5344CB8AC3E}">
        <p14:creationId xmlns:p14="http://schemas.microsoft.com/office/powerpoint/2010/main" val="154894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438150"/>
            <a:ext cx="86868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ea typeface="MS Mincho"/>
                <a:cs typeface="Times New Roman"/>
              </a:rPr>
              <a:t>Find the rule for the following table of values.</a:t>
            </a:r>
            <a:endParaRPr lang="en-US" sz="2800" dirty="0"/>
          </a:p>
        </p:txBody>
      </p:sp>
      <p:sp>
        <p:nvSpPr>
          <p:cNvPr id="3" name="Rectangle 2"/>
          <p:cNvSpPr/>
          <p:nvPr/>
        </p:nvSpPr>
        <p:spPr>
          <a:xfrm>
            <a:off x="380505" y="1388093"/>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627827207"/>
                  </p:ext>
                </p:extLst>
              </p:nvPr>
            </p:nvGraphicFramePr>
            <p:xfrm>
              <a:off x="1295398" y="1504947"/>
              <a:ext cx="5334001" cy="1752602"/>
            </p:xfrm>
            <a:graphic>
              <a:graphicData uri="http://schemas.openxmlformats.org/drawingml/2006/table">
                <a:tbl>
                  <a:tblPr firstRow="1" firstCol="1" bandRow="1"/>
                  <a:tblGrid>
                    <a:gridCol w="556641">
                      <a:extLst>
                        <a:ext uri="{9D8B030D-6E8A-4147-A177-3AD203B41FA5}">
                          <a16:colId xmlns:a16="http://schemas.microsoft.com/office/drawing/2014/main" val="20000"/>
                        </a:ext>
                      </a:extLst>
                    </a:gridCol>
                    <a:gridCol w="682480">
                      <a:extLst>
                        <a:ext uri="{9D8B030D-6E8A-4147-A177-3AD203B41FA5}">
                          <a16:colId xmlns:a16="http://schemas.microsoft.com/office/drawing/2014/main" val="20001"/>
                        </a:ext>
                      </a:extLst>
                    </a:gridCol>
                    <a:gridCol w="682480">
                      <a:extLst>
                        <a:ext uri="{9D8B030D-6E8A-4147-A177-3AD203B41FA5}">
                          <a16:colId xmlns:a16="http://schemas.microsoft.com/office/drawing/2014/main" val="20002"/>
                        </a:ext>
                      </a:extLst>
                    </a:gridCol>
                    <a:gridCol w="682480">
                      <a:extLst>
                        <a:ext uri="{9D8B030D-6E8A-4147-A177-3AD203B41FA5}">
                          <a16:colId xmlns:a16="http://schemas.microsoft.com/office/drawing/2014/main" val="20003"/>
                        </a:ext>
                      </a:extLst>
                    </a:gridCol>
                    <a:gridCol w="682480">
                      <a:extLst>
                        <a:ext uri="{9D8B030D-6E8A-4147-A177-3AD203B41FA5}">
                          <a16:colId xmlns:a16="http://schemas.microsoft.com/office/drawing/2014/main" val="20004"/>
                        </a:ext>
                      </a:extLst>
                    </a:gridCol>
                    <a:gridCol w="682480">
                      <a:extLst>
                        <a:ext uri="{9D8B030D-6E8A-4147-A177-3AD203B41FA5}">
                          <a16:colId xmlns:a16="http://schemas.microsoft.com/office/drawing/2014/main" val="20005"/>
                        </a:ext>
                      </a:extLst>
                    </a:gridCol>
                    <a:gridCol w="682480">
                      <a:extLst>
                        <a:ext uri="{9D8B030D-6E8A-4147-A177-3AD203B41FA5}">
                          <a16:colId xmlns:a16="http://schemas.microsoft.com/office/drawing/2014/main" val="20006"/>
                        </a:ext>
                      </a:extLst>
                    </a:gridCol>
                    <a:gridCol w="682480">
                      <a:extLst>
                        <a:ext uri="{9D8B030D-6E8A-4147-A177-3AD203B41FA5}">
                          <a16:colId xmlns:a16="http://schemas.microsoft.com/office/drawing/2014/main" val="20007"/>
                        </a:ext>
                      </a:extLst>
                    </a:gridCol>
                  </a:tblGrid>
                  <a:tr h="876301">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𝟐</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𝟑</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𝟒</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𝟓</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𝟔</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𝟕</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76301">
                    <a:tc>
                      <a:txBody>
                        <a:bodyPr/>
                        <a:lstStyle/>
                        <a:p>
                          <a:pPr marL="0" marR="0" algn="ctr">
                            <a:lnSpc>
                              <a:spcPct val="115000"/>
                            </a:lnSpc>
                            <a:spcBef>
                              <a:spcPts val="0"/>
                            </a:spcBef>
                            <a:spcAft>
                              <a:spcPts val="0"/>
                            </a:spcAft>
                            <a:tabLst>
                              <a:tab pos="1605915" algn="l"/>
                            </a:tabLst>
                          </a:pPr>
                          <a:r>
                            <a:rPr lang="en-US" sz="2000" b="1">
                              <a:effectLst/>
                              <a:latin typeface="Calibri"/>
                              <a:ea typeface="MS Mincho"/>
                              <a:cs typeface="Times New Roman"/>
                            </a:rPr>
                            <a:t> </a:t>
                          </a:r>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i="1">
                                    <a:effectLst/>
                                    <a:latin typeface="Cambria Math"/>
                                    <a:ea typeface="MS Mincho"/>
                                    <a:cs typeface="Times New Roman"/>
                                  </a:rPr>
                                  <m:t>6</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i="1">
                                    <a:effectLst/>
                                    <a:latin typeface="Cambria Math"/>
                                    <a:ea typeface="MS Mincho"/>
                                    <a:cs typeface="Times New Roman"/>
                                  </a:rPr>
                                  <m:t>2</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i="1">
                                    <a:effectLst/>
                                    <a:latin typeface="Cambria Math"/>
                                    <a:ea typeface="MS Mincho"/>
                                    <a:cs typeface="Times New Roman"/>
                                  </a:rPr>
                                  <m:t>−2</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i="1">
                                    <a:effectLst/>
                                    <a:latin typeface="Cambria Math"/>
                                    <a:ea typeface="MS Mincho"/>
                                    <a:cs typeface="Times New Roman"/>
                                  </a:rPr>
                                  <m:t>−6</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i="1">
                                    <a:effectLst/>
                                    <a:latin typeface="Cambria Math"/>
                                    <a:ea typeface="MS Mincho"/>
                                    <a:cs typeface="Times New Roman"/>
                                  </a:rPr>
                                  <m:t>−10</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i="1">
                                    <a:effectLst/>
                                    <a:latin typeface="Cambria Math"/>
                                    <a:ea typeface="MS Mincho"/>
                                    <a:cs typeface="Times New Roman"/>
                                  </a:rPr>
                                  <m:t>−14</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i="1">
                                    <a:effectLst/>
                                    <a:latin typeface="Cambria Math"/>
                                    <a:ea typeface="MS Mincho"/>
                                    <a:cs typeface="Times New Roman"/>
                                  </a:rPr>
                                  <m:t>−18</m:t>
                                </m:r>
                              </m:oMath>
                            </m:oMathPara>
                          </a14:m>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627827207"/>
                  </p:ext>
                </p:extLst>
              </p:nvPr>
            </p:nvGraphicFramePr>
            <p:xfrm>
              <a:off x="1295398" y="1504947"/>
              <a:ext cx="5334001" cy="1752602"/>
            </p:xfrm>
            <a:graphic>
              <a:graphicData uri="http://schemas.openxmlformats.org/drawingml/2006/table">
                <a:tbl>
                  <a:tblPr firstRow="1" firstCol="1" bandRow="1"/>
                  <a:tblGrid>
                    <a:gridCol w="556641"/>
                    <a:gridCol w="682480"/>
                    <a:gridCol w="682480"/>
                    <a:gridCol w="682480"/>
                    <a:gridCol w="682480"/>
                    <a:gridCol w="682480"/>
                    <a:gridCol w="682480"/>
                    <a:gridCol w="682480"/>
                  </a:tblGrid>
                  <a:tr h="876301">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t="-6250" r="-862637"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81250" t="-6250" r="-60089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81250" t="-6250" r="-50089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81250" t="-6250" r="-40089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81250" t="-6250" r="-30089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81250" t="-6250" r="-20089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581250" t="-6250" r="-100893" b="-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681250" t="-6250" r="-893" b="-100000"/>
                          </a:stretch>
                        </a:blipFill>
                      </a:tcPr>
                    </a:tc>
                  </a:tr>
                  <a:tr h="876301">
                    <a:tc>
                      <a:txBody>
                        <a:bodyPr/>
                        <a:lstStyle/>
                        <a:p>
                          <a:pPr marL="0" marR="0" algn="ctr">
                            <a:lnSpc>
                              <a:spcPct val="115000"/>
                            </a:lnSpc>
                            <a:spcBef>
                              <a:spcPts val="0"/>
                            </a:spcBef>
                            <a:spcAft>
                              <a:spcPts val="0"/>
                            </a:spcAft>
                            <a:tabLst>
                              <a:tab pos="1605915" algn="l"/>
                            </a:tabLst>
                          </a:pPr>
                          <a:r>
                            <a:rPr lang="en-US" sz="2000" b="1">
                              <a:effectLst/>
                              <a:latin typeface="Calibri"/>
                              <a:ea typeface="MS Mincho"/>
                              <a:cs typeface="Times New Roman"/>
                            </a:rPr>
                            <a:t> </a:t>
                          </a:r>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81250" t="-106993" r="-600893" b="-69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81250" t="-106993" r="-500893" b="-69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81250" t="-106993" r="-400893" b="-69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81250" t="-106993" r="-300893" b="-69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81250" t="-106993" r="-200893" b="-69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581250" t="-106993" r="-100893" b="-69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681250" t="-106993" r="-893" b="-699"/>
                          </a:stretch>
                        </a:blipFill>
                      </a:tcPr>
                    </a:tc>
                  </a:tr>
                </a:tbl>
              </a:graphicData>
            </a:graphic>
          </p:graphicFrame>
        </mc:Fallback>
      </mc:AlternateContent>
    </p:spTree>
    <p:extLst>
      <p:ext uri="{BB962C8B-B14F-4D97-AF65-F5344CB8AC3E}">
        <p14:creationId xmlns:p14="http://schemas.microsoft.com/office/powerpoint/2010/main" val="2881745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438150"/>
            <a:ext cx="86868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ea typeface="MS Mincho"/>
                <a:cs typeface="Times New Roman"/>
              </a:rPr>
              <a:t>Find the rule for the following table of values.</a:t>
            </a:r>
            <a:endParaRPr lang="en-US" sz="2800" dirty="0"/>
          </a:p>
        </p:txBody>
      </p:sp>
      <p:sp>
        <p:nvSpPr>
          <p:cNvPr id="3" name="Rectangle 2"/>
          <p:cNvSpPr/>
          <p:nvPr/>
        </p:nvSpPr>
        <p:spPr>
          <a:xfrm>
            <a:off x="380505" y="1388093"/>
            <a:ext cx="473206" cy="523220"/>
          </a:xfrm>
          <a:prstGeom prst="rect">
            <a:avLst/>
          </a:prstGeom>
        </p:spPr>
        <p:txBody>
          <a:bodyPr wrap="none">
            <a:spAutoFit/>
          </a:bodyPr>
          <a:lstStyle/>
          <a:p>
            <a:r>
              <a:rPr lang="en-US" sz="2800" b="1" dirty="0"/>
              <a:t>b.</a:t>
            </a:r>
          </a:p>
        </p:txBody>
      </p:sp>
      <p:sp>
        <p:nvSpPr>
          <p:cNvPr id="15" name="Arc 14"/>
          <p:cNvSpPr/>
          <p:nvPr/>
        </p:nvSpPr>
        <p:spPr>
          <a:xfrm rot="6553543">
            <a:off x="2673470" y="3447724"/>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16" name="Arc 15"/>
          <p:cNvSpPr/>
          <p:nvPr/>
        </p:nvSpPr>
        <p:spPr>
          <a:xfrm rot="6553543">
            <a:off x="5612640" y="3500987"/>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17" name="Arc 16"/>
          <p:cNvSpPr/>
          <p:nvPr/>
        </p:nvSpPr>
        <p:spPr>
          <a:xfrm rot="6553543">
            <a:off x="3890876" y="3481838"/>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18" name="Arc 17"/>
          <p:cNvSpPr/>
          <p:nvPr/>
        </p:nvSpPr>
        <p:spPr>
          <a:xfrm rot="6553543">
            <a:off x="4516614" y="3492522"/>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19" name="Arc 18"/>
          <p:cNvSpPr/>
          <p:nvPr/>
        </p:nvSpPr>
        <p:spPr>
          <a:xfrm rot="6553543">
            <a:off x="5029529" y="3481839"/>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20" name="Arc 19"/>
          <p:cNvSpPr/>
          <p:nvPr/>
        </p:nvSpPr>
        <p:spPr>
          <a:xfrm rot="6553543">
            <a:off x="3305385" y="3447724"/>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mc:AlternateContent xmlns:mc="http://schemas.openxmlformats.org/markup-compatibility/2006" xmlns:a14="http://schemas.microsoft.com/office/drawing/2010/main">
        <mc:Choice Requires="a14">
          <p:sp>
            <p:nvSpPr>
              <p:cNvPr id="7" name="Rectangle 6"/>
              <p:cNvSpPr/>
              <p:nvPr/>
            </p:nvSpPr>
            <p:spPr>
              <a:xfrm>
                <a:off x="2537256" y="3997892"/>
                <a:ext cx="385394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ea typeface="MS Mincho"/>
                          <a:cs typeface="Times New Roman"/>
                        </a:rPr>
                        <m:t>−</m:t>
                      </m:r>
                      <m:r>
                        <a:rPr lang="en-US" b="1" i="1" smtClean="0">
                          <a:solidFill>
                            <a:srgbClr val="FF0000"/>
                          </a:solidFill>
                          <a:latin typeface="Cambria Math"/>
                          <a:ea typeface="MS Mincho"/>
                          <a:cs typeface="Times New Roman"/>
                        </a:rPr>
                        <m:t>𝟒</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𝟒</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𝟒</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𝟒</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𝟒</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𝟒</m:t>
                      </m:r>
                      <m:r>
                        <a:rPr lang="en-US" b="1" i="1" smtClean="0">
                          <a:solidFill>
                            <a:srgbClr val="FF0000"/>
                          </a:solidFill>
                          <a:latin typeface="Cambria Math"/>
                          <a:ea typeface="MS Mincho"/>
                          <a:cs typeface="Times New Roman"/>
                        </a:rPr>
                        <m:t> </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2537256" y="3997892"/>
                <a:ext cx="3853940" cy="369332"/>
              </a:xfrm>
              <a:prstGeom prst="rect">
                <a:avLst/>
              </a:prstGeom>
              <a:blipFill rotWithShape="1">
                <a:blip r:embed="rId3"/>
                <a:stretch>
                  <a:fillRect t="-8333" r="-1741" b="-26667"/>
                </a:stretch>
              </a:blipFill>
            </p:spPr>
            <p:txBody>
              <a:bodyPr/>
              <a:lstStyle/>
              <a:p>
                <a:r>
                  <a:rPr lang="en-US">
                    <a:noFill/>
                  </a:rPr>
                  <a:t> </a:t>
                </a:r>
              </a:p>
            </p:txBody>
          </p:sp>
        </mc:Fallback>
      </mc:AlternateContent>
      <p:sp>
        <p:nvSpPr>
          <p:cNvPr id="21" name="Arc 20"/>
          <p:cNvSpPr/>
          <p:nvPr/>
        </p:nvSpPr>
        <p:spPr>
          <a:xfrm rot="1805839">
            <a:off x="6274523" y="2023130"/>
            <a:ext cx="354965" cy="352425"/>
          </a:xfrm>
          <a:prstGeom prst="arc">
            <a:avLst>
              <a:gd name="adj1" fmla="val 14191770"/>
              <a:gd name="adj2" fmla="val 3717556"/>
            </a:avLst>
          </a:prstGeom>
          <a:noFill/>
          <a:ln w="34925" cap="flat" cmpd="sng" algn="ctr">
            <a:solidFill>
              <a:srgbClr val="00B050"/>
            </a:solidFill>
            <a:prstDash val="solid"/>
            <a:headEnd type="none"/>
            <a:tailEnd type="stealth"/>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mc:AlternateContent xmlns:mc="http://schemas.openxmlformats.org/markup-compatibility/2006" xmlns:a14="http://schemas.microsoft.com/office/drawing/2010/main">
        <mc:Choice Requires="a14">
          <p:sp>
            <p:nvSpPr>
              <p:cNvPr id="22" name="Rectangle 21"/>
              <p:cNvSpPr/>
              <p:nvPr/>
            </p:nvSpPr>
            <p:spPr>
              <a:xfrm>
                <a:off x="6800469" y="1959379"/>
                <a:ext cx="484428" cy="410882"/>
              </a:xfrm>
              <a:prstGeom prst="rect">
                <a:avLst/>
              </a:prstGeom>
            </p:spPr>
            <p:txBody>
              <a:bodyPr wrap="none">
                <a:spAutoFit/>
              </a:bodyPr>
              <a:lstStyle/>
              <a:p>
                <a:pPr lvl="0" algn="ctr">
                  <a:lnSpc>
                    <a:spcPct val="115000"/>
                  </a:lnSpc>
                  <a:tabLst>
                    <a:tab pos="1605915" algn="l"/>
                  </a:tabLst>
                </a:pPr>
                <a14:m>
                  <m:oMath xmlns:m="http://schemas.openxmlformats.org/officeDocument/2006/math">
                    <m:r>
                      <a:rPr lang="en-US" b="1" i="1" smtClean="0">
                        <a:solidFill>
                          <a:srgbClr val="00B050"/>
                        </a:solidFill>
                        <a:latin typeface="Cambria Math"/>
                        <a:ea typeface="MS Mincho"/>
                        <a:cs typeface="Times New Roman"/>
                      </a:rPr>
                      <m:t>∗</m:t>
                    </m:r>
                  </m:oMath>
                </a14:m>
                <a:r>
                  <a:rPr lang="en-US" dirty="0">
                    <a:solidFill>
                      <a:srgbClr val="00B050"/>
                    </a:solidFill>
                    <a:ea typeface="MS Mincho"/>
                    <a:cs typeface="Times New Roman"/>
                  </a:rPr>
                  <a:t>-4</a:t>
                </a:r>
              </a:p>
            </p:txBody>
          </p:sp>
        </mc:Choice>
        <mc:Fallback xmlns="">
          <p:sp>
            <p:nvSpPr>
              <p:cNvPr id="22" name="Rectangle 21"/>
              <p:cNvSpPr>
                <a:spLocks noRot="1" noChangeAspect="1" noMove="1" noResize="1" noEditPoints="1" noAdjustHandles="1" noChangeArrowheads="1" noChangeShapeType="1" noTextEdit="1"/>
              </p:cNvSpPr>
              <p:nvPr/>
            </p:nvSpPr>
            <p:spPr>
              <a:xfrm>
                <a:off x="6800469" y="1959379"/>
                <a:ext cx="484428" cy="410882"/>
              </a:xfrm>
              <a:prstGeom prst="rect">
                <a:avLst/>
              </a:prstGeom>
              <a:blipFill rotWithShape="1">
                <a:blip r:embed="rId4"/>
                <a:stretch>
                  <a:fillRect t="-1471" r="-21519" b="-17647"/>
                </a:stretch>
              </a:blipFill>
            </p:spPr>
            <p:txBody>
              <a:bodyPr/>
              <a:lstStyle/>
              <a:p>
                <a:r>
                  <a:rPr lang="en-US">
                    <a:noFill/>
                  </a:rPr>
                  <a:t> </a:t>
                </a:r>
              </a:p>
            </p:txBody>
          </p:sp>
        </mc:Fallback>
      </mc:AlternateContent>
      <p:sp>
        <p:nvSpPr>
          <p:cNvPr id="23" name="Arc 22"/>
          <p:cNvSpPr/>
          <p:nvPr/>
        </p:nvSpPr>
        <p:spPr>
          <a:xfrm rot="1805839">
            <a:off x="6313151" y="2806142"/>
            <a:ext cx="354965" cy="352425"/>
          </a:xfrm>
          <a:prstGeom prst="arc">
            <a:avLst>
              <a:gd name="adj1" fmla="val 14191770"/>
              <a:gd name="adj2" fmla="val 3717556"/>
            </a:avLst>
          </a:prstGeom>
          <a:noFill/>
          <a:ln w="31750" cap="flat" cmpd="sng" algn="ctr">
            <a:solidFill>
              <a:srgbClr val="00B0F0"/>
            </a:solidFill>
            <a:prstDash val="solid"/>
            <a:headEnd type="none"/>
            <a:tailEnd type="stealth"/>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mc:AlternateContent xmlns:mc="http://schemas.openxmlformats.org/markup-compatibility/2006" xmlns:a14="http://schemas.microsoft.com/office/drawing/2010/main">
        <mc:Choice Requires="a14">
          <p:sp>
            <p:nvSpPr>
              <p:cNvPr id="24" name="Rectangle 23"/>
              <p:cNvSpPr/>
              <p:nvPr/>
            </p:nvSpPr>
            <p:spPr>
              <a:xfrm>
                <a:off x="6800469" y="2738595"/>
                <a:ext cx="686406" cy="410882"/>
              </a:xfrm>
              <a:prstGeom prst="rect">
                <a:avLst/>
              </a:prstGeom>
            </p:spPr>
            <p:txBody>
              <a:bodyPr wrap="none">
                <a:spAutoFit/>
              </a:bodyPr>
              <a:lstStyle/>
              <a:p>
                <a:pPr algn="ctr">
                  <a:lnSpc>
                    <a:spcPct val="115000"/>
                  </a:lnSpc>
                  <a:tabLst>
                    <a:tab pos="1605915" algn="l"/>
                  </a:tabLst>
                </a:pPr>
                <a14:m>
                  <m:oMathPara xmlns:m="http://schemas.openxmlformats.org/officeDocument/2006/math">
                    <m:oMathParaPr>
                      <m:jc m:val="centerGroup"/>
                    </m:oMathParaPr>
                    <m:oMath xmlns:m="http://schemas.openxmlformats.org/officeDocument/2006/math">
                      <m:r>
                        <a:rPr lang="en-US" b="1" i="1" smtClean="0">
                          <a:solidFill>
                            <a:srgbClr val="00B0F0"/>
                          </a:solidFill>
                          <a:latin typeface="Cambria Math"/>
                          <a:ea typeface="MS Mincho"/>
                          <a:cs typeface="Times New Roman"/>
                        </a:rPr>
                        <m:t>+</m:t>
                      </m:r>
                      <m:r>
                        <a:rPr lang="en-US" b="1" i="1" smtClean="0">
                          <a:solidFill>
                            <a:srgbClr val="00B0F0"/>
                          </a:solidFill>
                          <a:latin typeface="Cambria Math"/>
                          <a:ea typeface="MS Mincho"/>
                          <a:cs typeface="Times New Roman"/>
                        </a:rPr>
                        <m:t>𝟏𝟎</m:t>
                      </m:r>
                    </m:oMath>
                  </m:oMathPara>
                </a14:m>
                <a:endParaRPr lang="en-US" dirty="0">
                  <a:solidFill>
                    <a:srgbClr val="00B0F0"/>
                  </a:solidFill>
                  <a:ea typeface="MS Mincho"/>
                  <a:cs typeface="Times New Roman"/>
                </a:endParaRPr>
              </a:p>
            </p:txBody>
          </p:sp>
        </mc:Choice>
        <mc:Fallback xmlns="">
          <p:sp>
            <p:nvSpPr>
              <p:cNvPr id="24" name="Rectangle 23"/>
              <p:cNvSpPr>
                <a:spLocks noRot="1" noChangeAspect="1" noMove="1" noResize="1" noEditPoints="1" noAdjustHandles="1" noChangeArrowheads="1" noChangeShapeType="1" noTextEdit="1"/>
              </p:cNvSpPr>
              <p:nvPr/>
            </p:nvSpPr>
            <p:spPr>
              <a:xfrm>
                <a:off x="6800469" y="2738595"/>
                <a:ext cx="686406" cy="410882"/>
              </a:xfrm>
              <a:prstGeom prst="rect">
                <a:avLst/>
              </a:prstGeom>
              <a:blipFill rotWithShape="1">
                <a:blip r:embed="rId5"/>
                <a:stretch>
                  <a:fillRect t="-1471" r="-8036" b="-176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33667" y="4307710"/>
                <a:ext cx="5628101" cy="830997"/>
              </a:xfrm>
              <a:prstGeom prst="rect">
                <a:avLst/>
              </a:prstGeom>
            </p:spPr>
            <p:txBody>
              <a:bodyPr wrap="square">
                <a:spAutoFit/>
              </a:bodyPr>
              <a:lstStyle/>
              <a:p>
                <a:r>
                  <a:rPr lang="en-US" sz="2400" dirty="0">
                    <a:ea typeface="MS Mincho"/>
                    <a:cs typeface="Times New Roman"/>
                  </a:rPr>
                  <a:t>The difference between successive values is always -4. The rule is of the form</a:t>
                </a:r>
                <a14:m>
                  <m:oMath xmlns:m="http://schemas.openxmlformats.org/officeDocument/2006/math">
                    <m:r>
                      <a:rPr lang="en-US" sz="2400" b="1" i="1">
                        <a:solidFill>
                          <a:srgbClr val="FF0000"/>
                        </a:solidFill>
                        <a:latin typeface="Cambria Math"/>
                        <a:ea typeface="MS Mincho"/>
                        <a:cs typeface="Times New Roman"/>
                      </a:rPr>
                      <m:t>−</m:t>
                    </m:r>
                    <m:r>
                      <a:rPr lang="en-US" sz="2400" b="1" i="1">
                        <a:solidFill>
                          <a:srgbClr val="FF0000"/>
                        </a:solidFill>
                        <a:latin typeface="Cambria Math"/>
                        <a:ea typeface="MS Mincho"/>
                        <a:cs typeface="Times New Roman"/>
                      </a:rPr>
                      <m:t>𝟒</m:t>
                    </m:r>
                    <m:r>
                      <a:rPr lang="en-US" sz="2400" b="1" i="1">
                        <a:solidFill>
                          <a:srgbClr val="FF0000"/>
                        </a:solidFill>
                        <a:latin typeface="Cambria Math"/>
                        <a:ea typeface="MS Mincho"/>
                        <a:cs typeface="Times New Roman"/>
                      </a:rPr>
                      <m:t>𝒏</m:t>
                    </m:r>
                    <m:r>
                      <a:rPr lang="en-US" sz="2400" b="1" i="1">
                        <a:solidFill>
                          <a:srgbClr val="FF0000"/>
                        </a:solidFill>
                        <a:latin typeface="Cambria Math"/>
                        <a:ea typeface="MS Mincho"/>
                        <a:cs typeface="Times New Roman"/>
                      </a:rPr>
                      <m:t>+</m:t>
                    </m:r>
                    <m:r>
                      <a:rPr lang="en-US" sz="2400" b="1" i="1">
                        <a:solidFill>
                          <a:srgbClr val="FF0000"/>
                        </a:solidFill>
                        <a:latin typeface="Cambria Math"/>
                        <a:ea typeface="MS Mincho"/>
                        <a:cs typeface="Times New Roman"/>
                      </a:rPr>
                      <m:t>𝟏𝟎</m:t>
                    </m:r>
                  </m:oMath>
                </a14:m>
                <a:endParaRPr lang="en-US" sz="2400" dirty="0"/>
              </a:p>
            </p:txBody>
          </p:sp>
        </mc:Choice>
        <mc:Fallback xmlns="">
          <p:sp>
            <p:nvSpPr>
              <p:cNvPr id="25" name="Rectangle 24"/>
              <p:cNvSpPr>
                <a:spLocks noRot="1" noChangeAspect="1" noMove="1" noResize="1" noEditPoints="1" noAdjustHandles="1" noChangeArrowheads="1" noChangeShapeType="1" noTextEdit="1"/>
              </p:cNvSpPr>
              <p:nvPr/>
            </p:nvSpPr>
            <p:spPr>
              <a:xfrm>
                <a:off x="33667" y="4307710"/>
                <a:ext cx="5628101" cy="830997"/>
              </a:xfrm>
              <a:prstGeom prst="rect">
                <a:avLst/>
              </a:prstGeom>
              <a:blipFill rotWithShape="1">
                <a:blip r:embed="rId6"/>
                <a:stretch>
                  <a:fillRect l="-1733" t="-5882" r="-2167" b="-16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353635231"/>
                  </p:ext>
                </p:extLst>
              </p:nvPr>
            </p:nvGraphicFramePr>
            <p:xfrm>
              <a:off x="1066800" y="1504950"/>
              <a:ext cx="5289550" cy="2235454"/>
            </p:xfrm>
            <a:graphic>
              <a:graphicData uri="http://schemas.openxmlformats.org/drawingml/2006/table">
                <a:tbl>
                  <a:tblPr firstRow="1" firstCol="1" bandRow="1"/>
                  <a:tblGrid>
                    <a:gridCol w="1323329">
                      <a:extLst>
                        <a:ext uri="{9D8B030D-6E8A-4147-A177-3AD203B41FA5}">
                          <a16:colId xmlns:a16="http://schemas.microsoft.com/office/drawing/2014/main" val="20000"/>
                        </a:ext>
                      </a:extLst>
                    </a:gridCol>
                    <a:gridCol w="566603">
                      <a:extLst>
                        <a:ext uri="{9D8B030D-6E8A-4147-A177-3AD203B41FA5}">
                          <a16:colId xmlns:a16="http://schemas.microsoft.com/office/drawing/2014/main" val="20001"/>
                        </a:ext>
                      </a:extLst>
                    </a:gridCol>
                    <a:gridCol w="566603">
                      <a:extLst>
                        <a:ext uri="{9D8B030D-6E8A-4147-A177-3AD203B41FA5}">
                          <a16:colId xmlns:a16="http://schemas.microsoft.com/office/drawing/2014/main" val="20002"/>
                        </a:ext>
                      </a:extLst>
                    </a:gridCol>
                    <a:gridCol w="566603">
                      <a:extLst>
                        <a:ext uri="{9D8B030D-6E8A-4147-A177-3AD203B41FA5}">
                          <a16:colId xmlns:a16="http://schemas.microsoft.com/office/drawing/2014/main" val="20003"/>
                        </a:ext>
                      </a:extLst>
                    </a:gridCol>
                    <a:gridCol w="566603">
                      <a:extLst>
                        <a:ext uri="{9D8B030D-6E8A-4147-A177-3AD203B41FA5}">
                          <a16:colId xmlns:a16="http://schemas.microsoft.com/office/drawing/2014/main" val="20004"/>
                        </a:ext>
                      </a:extLst>
                    </a:gridCol>
                    <a:gridCol w="566603">
                      <a:extLst>
                        <a:ext uri="{9D8B030D-6E8A-4147-A177-3AD203B41FA5}">
                          <a16:colId xmlns:a16="http://schemas.microsoft.com/office/drawing/2014/main" val="20005"/>
                        </a:ext>
                      </a:extLst>
                    </a:gridCol>
                    <a:gridCol w="566603">
                      <a:extLst>
                        <a:ext uri="{9D8B030D-6E8A-4147-A177-3AD203B41FA5}">
                          <a16:colId xmlns:a16="http://schemas.microsoft.com/office/drawing/2014/main" val="20006"/>
                        </a:ext>
                      </a:extLst>
                    </a:gridCol>
                    <a:gridCol w="566603">
                      <a:extLst>
                        <a:ext uri="{9D8B030D-6E8A-4147-A177-3AD203B41FA5}">
                          <a16:colId xmlns:a16="http://schemas.microsoft.com/office/drawing/2014/main" val="20007"/>
                        </a:ext>
                      </a:extLst>
                    </a:gridCol>
                  </a:tblGrid>
                  <a:tr h="767207">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50"/>
                                    </a:solidFill>
                                    <a:effectLst/>
                                    <a:latin typeface="Cambria Math"/>
                                    <a:ea typeface="MS Mincho"/>
                                    <a:cs typeface="Times New Roman"/>
                                  </a:rPr>
                                  <m:t>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50"/>
                                    </a:solidFill>
                                    <a:effectLst/>
                                    <a:latin typeface="Cambria Math"/>
                                    <a:ea typeface="MS Mincho"/>
                                    <a:cs typeface="Times New Roman"/>
                                  </a:rPr>
                                  <m:t>𝟐</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50"/>
                                    </a:solidFill>
                                    <a:effectLst/>
                                    <a:latin typeface="Cambria Math"/>
                                    <a:ea typeface="MS Mincho"/>
                                    <a:cs typeface="Times New Roman"/>
                                  </a:rPr>
                                  <m:t>𝟑</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50"/>
                                    </a:solidFill>
                                    <a:effectLst/>
                                    <a:latin typeface="Cambria Math"/>
                                    <a:ea typeface="MS Mincho"/>
                                    <a:cs typeface="Times New Roman"/>
                                  </a:rPr>
                                  <m:t>𝟒</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50"/>
                                    </a:solidFill>
                                    <a:effectLst/>
                                    <a:latin typeface="Cambria Math"/>
                                    <a:ea typeface="MS Mincho"/>
                                    <a:cs typeface="Times New Roman"/>
                                  </a:rPr>
                                  <m:t>𝟓</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50"/>
                                    </a:solidFill>
                                    <a:effectLst/>
                                    <a:latin typeface="Cambria Math"/>
                                    <a:ea typeface="MS Mincho"/>
                                    <a:cs typeface="Times New Roman"/>
                                  </a:rPr>
                                  <m:t>𝟔</m:t>
                                </m:r>
                              </m:oMath>
                            </m:oMathPara>
                          </a14:m>
                          <a:endParaRPr lang="en-US" sz="2000">
                            <a:effectLst/>
                            <a:latin typeface="Calibri"/>
                            <a:ea typeface="MS Mincho"/>
                            <a:cs typeface="Times New Roman"/>
                          </a:endParaRPr>
                        </a:p>
                        <a:p>
                          <a:pPr marL="0" marR="0" algn="ctr">
                            <a:lnSpc>
                              <a:spcPct val="115000"/>
                            </a:lnSpc>
                            <a:spcBef>
                              <a:spcPts val="0"/>
                            </a:spcBef>
                            <a:spcAft>
                              <a:spcPts val="0"/>
                            </a:spcAft>
                            <a:tabLst>
                              <a:tab pos="1605915" algn="l"/>
                            </a:tabLst>
                          </a:pPr>
                          <a:r>
                            <a:rPr lang="en-US" sz="2000" b="1">
                              <a:solidFill>
                                <a:srgbClr val="00B050"/>
                              </a:solidFill>
                              <a:effectLst/>
                              <a:latin typeface="Calibri"/>
                              <a:ea typeface="MS Mincho"/>
                              <a:cs typeface="Times New Roman"/>
                            </a:rPr>
                            <a:t> </a:t>
                          </a:r>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50"/>
                                    </a:solidFill>
                                    <a:effectLst/>
                                    <a:latin typeface="Cambria Math"/>
                                    <a:ea typeface="MS Mincho"/>
                                    <a:cs typeface="Times New Roman"/>
                                  </a:rPr>
                                  <m:t>𝟕</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3603">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m:t>
                                </m:r>
                                <m:r>
                                  <a:rPr lang="en-US" sz="2000" b="1" i="1">
                                    <a:effectLst/>
                                    <a:latin typeface="Cambria Math"/>
                                    <a:ea typeface="MS Mincho"/>
                                    <a:cs typeface="Times New Roman"/>
                                  </a:rPr>
                                  <m:t>𝟒</m:t>
                                </m:r>
                                <m:r>
                                  <a:rPr lang="en-US" sz="2000" b="1" i="1">
                                    <a:effectLst/>
                                    <a:latin typeface="Cambria Math"/>
                                    <a:ea typeface="MS Mincho"/>
                                    <a:cs typeface="Times New Roman"/>
                                  </a:rPr>
                                  <m:t>𝒏</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F0"/>
                                    </a:solidFill>
                                    <a:effectLst/>
                                    <a:latin typeface="Cambria Math"/>
                                    <a:ea typeface="MS Mincho"/>
                                    <a:cs typeface="Times New Roman"/>
                                  </a:rPr>
                                  <m:t>−</m:t>
                                </m:r>
                                <m:r>
                                  <a:rPr lang="en-US" sz="2000" b="1" i="1">
                                    <a:solidFill>
                                      <a:srgbClr val="00B0F0"/>
                                    </a:solidFill>
                                    <a:effectLst/>
                                    <a:latin typeface="Cambria Math"/>
                                    <a:ea typeface="MS Mincho"/>
                                    <a:cs typeface="Times New Roman"/>
                                  </a:rPr>
                                  <m:t>𝟒</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F0"/>
                                    </a:solidFill>
                                    <a:effectLst/>
                                    <a:latin typeface="Cambria Math"/>
                                    <a:ea typeface="MS Mincho"/>
                                    <a:cs typeface="Times New Roman"/>
                                  </a:rPr>
                                  <m:t>−</m:t>
                                </m:r>
                                <m:r>
                                  <a:rPr lang="en-US" sz="2000" b="1" i="1">
                                    <a:solidFill>
                                      <a:srgbClr val="00B0F0"/>
                                    </a:solidFill>
                                    <a:effectLst/>
                                    <a:latin typeface="Cambria Math"/>
                                    <a:ea typeface="MS Mincho"/>
                                    <a:cs typeface="Times New Roman"/>
                                  </a:rPr>
                                  <m:t>𝟖</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F0"/>
                                    </a:solidFill>
                                    <a:effectLst/>
                                    <a:latin typeface="Cambria Math"/>
                                    <a:ea typeface="MS Mincho"/>
                                    <a:cs typeface="Times New Roman"/>
                                  </a:rPr>
                                  <m:t>−</m:t>
                                </m:r>
                                <m:r>
                                  <a:rPr lang="en-US" sz="2000" b="1" i="1">
                                    <a:solidFill>
                                      <a:srgbClr val="00B0F0"/>
                                    </a:solidFill>
                                    <a:effectLst/>
                                    <a:latin typeface="Cambria Math"/>
                                    <a:ea typeface="MS Mincho"/>
                                    <a:cs typeface="Times New Roman"/>
                                  </a:rPr>
                                  <m:t>𝟏𝟐</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F0"/>
                                    </a:solidFill>
                                    <a:effectLst/>
                                    <a:latin typeface="Cambria Math"/>
                                    <a:ea typeface="MS Mincho"/>
                                    <a:cs typeface="Times New Roman"/>
                                  </a:rPr>
                                  <m:t>−</m:t>
                                </m:r>
                                <m:r>
                                  <a:rPr lang="en-US" sz="2000" b="1" i="1">
                                    <a:solidFill>
                                      <a:srgbClr val="00B0F0"/>
                                    </a:solidFill>
                                    <a:effectLst/>
                                    <a:latin typeface="Cambria Math"/>
                                    <a:ea typeface="MS Mincho"/>
                                    <a:cs typeface="Times New Roman"/>
                                  </a:rPr>
                                  <m:t>𝟏𝟔</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F0"/>
                                    </a:solidFill>
                                    <a:effectLst/>
                                    <a:latin typeface="Cambria Math"/>
                                    <a:ea typeface="MS Mincho"/>
                                    <a:cs typeface="Times New Roman"/>
                                  </a:rPr>
                                  <m:t>−</m:t>
                                </m:r>
                                <m:r>
                                  <a:rPr lang="en-US" sz="2000" b="1" i="1">
                                    <a:solidFill>
                                      <a:srgbClr val="00B0F0"/>
                                    </a:solidFill>
                                    <a:effectLst/>
                                    <a:latin typeface="Cambria Math"/>
                                    <a:ea typeface="MS Mincho"/>
                                    <a:cs typeface="Times New Roman"/>
                                  </a:rPr>
                                  <m:t>𝟐𝟎</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00B0F0"/>
                                    </a:solidFill>
                                    <a:effectLst/>
                                    <a:latin typeface="Cambria Math"/>
                                    <a:ea typeface="MS Mincho"/>
                                    <a:cs typeface="Times New Roman"/>
                                  </a:rPr>
                                  <m:t>−</m:t>
                                </m:r>
                                <m:r>
                                  <a:rPr lang="en-US" sz="2000" b="1" i="1">
                                    <a:solidFill>
                                      <a:srgbClr val="00B0F0"/>
                                    </a:solidFill>
                                    <a:effectLst/>
                                    <a:latin typeface="Cambria Math"/>
                                    <a:ea typeface="MS Mincho"/>
                                    <a:cs typeface="Times New Roman"/>
                                  </a:rPr>
                                  <m:t>𝟐𝟒</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smtClean="0">
                                    <a:solidFill>
                                      <a:srgbClr val="00B0F0"/>
                                    </a:solidFill>
                                    <a:effectLst/>
                                    <a:latin typeface="Cambria Math"/>
                                    <a:ea typeface="MS Mincho"/>
                                    <a:cs typeface="Times New Roman"/>
                                  </a:rPr>
                                  <m:t>−</m:t>
                                </m:r>
                                <m:r>
                                  <a:rPr lang="en-US" sz="2000" b="1" i="1" smtClean="0">
                                    <a:solidFill>
                                      <a:srgbClr val="00B0F0"/>
                                    </a:solidFill>
                                    <a:effectLst/>
                                    <a:latin typeface="Cambria Math"/>
                                    <a:ea typeface="MS Mincho"/>
                                    <a:cs typeface="Times New Roman"/>
                                  </a:rPr>
                                  <m:t>𝟐𝟖</m:t>
                                </m:r>
                              </m:oMath>
                            </m:oMathPara>
                          </a14:m>
                          <a:endParaRPr lang="en-US" sz="2000" b="1" dirty="0">
                            <a:solidFill>
                              <a:srgbClr val="00B0F0"/>
                            </a:solidFill>
                            <a:effectLst/>
                            <a:latin typeface="Calibri"/>
                            <a:ea typeface="MS Mincho"/>
                            <a:cs typeface="Times New Roman"/>
                          </a:endParaRPr>
                        </a:p>
                        <a:p>
                          <a:pPr marL="0" marR="0" algn="ctr">
                            <a:lnSpc>
                              <a:spcPct val="115000"/>
                            </a:lnSpc>
                            <a:spcBef>
                              <a:spcPts val="0"/>
                            </a:spcBef>
                            <a:spcAft>
                              <a:spcPts val="0"/>
                            </a:spcAft>
                            <a:tabLst>
                              <a:tab pos="1605915" algn="l"/>
                            </a:tabLst>
                          </a:pPr>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67207">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effectLst/>
                                    <a:latin typeface="Cambria Math"/>
                                    <a:ea typeface="MS Mincho"/>
                                    <a:cs typeface="Times New Roman"/>
                                  </a:rPr>
                                  <m:t>−</m:t>
                                </m:r>
                                <m:r>
                                  <a:rPr lang="en-US" sz="2000" b="1" i="1">
                                    <a:effectLst/>
                                    <a:latin typeface="Cambria Math"/>
                                    <a:ea typeface="MS Mincho"/>
                                    <a:cs typeface="Times New Roman"/>
                                  </a:rPr>
                                  <m:t>𝟒</m:t>
                                </m:r>
                                <m:r>
                                  <a:rPr lang="en-US" sz="2000" b="1" i="1">
                                    <a:effectLst/>
                                    <a:latin typeface="Cambria Math"/>
                                    <a:ea typeface="MS Mincho"/>
                                    <a:cs typeface="Times New Roman"/>
                                  </a:rPr>
                                  <m:t>𝒏</m:t>
                                </m:r>
                                <m:r>
                                  <a:rPr lang="en-US" sz="2000" b="1" i="1">
                                    <a:effectLst/>
                                    <a:latin typeface="Cambria Math"/>
                                    <a:ea typeface="MS Mincho"/>
                                    <a:cs typeface="Times New Roman"/>
                                  </a:rPr>
                                  <m:t>+</m:t>
                                </m:r>
                                <m:r>
                                  <a:rPr lang="en-US" sz="2000" b="1" i="1">
                                    <a:effectLst/>
                                    <a:latin typeface="Cambria Math"/>
                                    <a:ea typeface="MS Mincho"/>
                                    <a:cs typeface="Times New Roman"/>
                                  </a:rPr>
                                  <m:t>𝟏𝟎</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FF0000"/>
                                    </a:solidFill>
                                    <a:effectLst/>
                                    <a:latin typeface="Cambria Math"/>
                                    <a:ea typeface="MS Mincho"/>
                                    <a:cs typeface="Times New Roman"/>
                                  </a:rPr>
                                  <m:t>𝟔</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FF0000"/>
                                    </a:solidFill>
                                    <a:effectLst/>
                                    <a:latin typeface="Cambria Math"/>
                                    <a:ea typeface="MS Mincho"/>
                                    <a:cs typeface="Times New Roman"/>
                                  </a:rPr>
                                  <m:t>𝟐</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FF0000"/>
                                    </a:solidFill>
                                    <a:effectLst/>
                                    <a:latin typeface="Cambria Math"/>
                                    <a:ea typeface="MS Mincho"/>
                                    <a:cs typeface="Times New Roman"/>
                                  </a:rPr>
                                  <m:t>−</m:t>
                                </m:r>
                                <m:r>
                                  <a:rPr lang="en-US" sz="2000" b="1" i="1">
                                    <a:solidFill>
                                      <a:srgbClr val="FF0000"/>
                                    </a:solidFill>
                                    <a:effectLst/>
                                    <a:latin typeface="Cambria Math"/>
                                    <a:ea typeface="MS Mincho"/>
                                    <a:cs typeface="Times New Roman"/>
                                  </a:rPr>
                                  <m:t>𝟐</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FF0000"/>
                                    </a:solidFill>
                                    <a:effectLst/>
                                    <a:latin typeface="Cambria Math"/>
                                    <a:ea typeface="MS Mincho"/>
                                    <a:cs typeface="Times New Roman"/>
                                  </a:rPr>
                                  <m:t>−</m:t>
                                </m:r>
                                <m:r>
                                  <a:rPr lang="en-US" sz="2000" b="1" i="1">
                                    <a:solidFill>
                                      <a:srgbClr val="FF0000"/>
                                    </a:solidFill>
                                    <a:effectLst/>
                                    <a:latin typeface="Cambria Math"/>
                                    <a:ea typeface="MS Mincho"/>
                                    <a:cs typeface="Times New Roman"/>
                                  </a:rPr>
                                  <m:t>𝟔</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FF0000"/>
                                    </a:solidFill>
                                    <a:effectLst/>
                                    <a:latin typeface="Cambria Math"/>
                                    <a:ea typeface="MS Mincho"/>
                                    <a:cs typeface="Times New Roman"/>
                                  </a:rPr>
                                  <m:t>−</m:t>
                                </m:r>
                                <m:r>
                                  <a:rPr lang="en-US" sz="2000" b="1" i="1">
                                    <a:solidFill>
                                      <a:srgbClr val="FF0000"/>
                                    </a:solidFill>
                                    <a:effectLst/>
                                    <a:latin typeface="Cambria Math"/>
                                    <a:ea typeface="MS Mincho"/>
                                    <a:cs typeface="Times New Roman"/>
                                  </a:rPr>
                                  <m:t>𝟏𝟎</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FF0000"/>
                                    </a:solidFill>
                                    <a:effectLst/>
                                    <a:latin typeface="Cambria Math"/>
                                    <a:ea typeface="MS Mincho"/>
                                    <a:cs typeface="Times New Roman"/>
                                  </a:rPr>
                                  <m:t>−</m:t>
                                </m:r>
                                <m:r>
                                  <a:rPr lang="en-US" sz="2000" b="1" i="1">
                                    <a:solidFill>
                                      <a:srgbClr val="FF0000"/>
                                    </a:solidFill>
                                    <a:effectLst/>
                                    <a:latin typeface="Cambria Math"/>
                                    <a:ea typeface="MS Mincho"/>
                                    <a:cs typeface="Times New Roman"/>
                                  </a:rPr>
                                  <m:t>𝟏𝟒</m:t>
                                </m:r>
                              </m:oMath>
                            </m:oMathPara>
                          </a14:m>
                          <a:endParaRPr lang="en-US" sz="20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2000" b="1" i="1">
                                    <a:solidFill>
                                      <a:srgbClr val="FF0000"/>
                                    </a:solidFill>
                                    <a:effectLst/>
                                    <a:latin typeface="Cambria Math"/>
                                    <a:ea typeface="MS Mincho"/>
                                    <a:cs typeface="Times New Roman"/>
                                  </a:rPr>
                                  <m:t>−</m:t>
                                </m:r>
                                <m:r>
                                  <a:rPr lang="en-US" sz="2000" b="1" i="1">
                                    <a:solidFill>
                                      <a:srgbClr val="FF0000"/>
                                    </a:solidFill>
                                    <a:effectLst/>
                                    <a:latin typeface="Cambria Math"/>
                                    <a:ea typeface="MS Mincho"/>
                                    <a:cs typeface="Times New Roman"/>
                                  </a:rPr>
                                  <m:t>𝟏𝟖</m:t>
                                </m:r>
                              </m:oMath>
                            </m:oMathPara>
                          </a14:m>
                          <a:endParaRPr lang="en-US" sz="2000" dirty="0">
                            <a:effectLst/>
                            <a:latin typeface="Calibri"/>
                            <a:ea typeface="MS Mincho"/>
                            <a:cs typeface="Times New Roman"/>
                          </a:endParaRPr>
                        </a:p>
                        <a:p>
                          <a:pPr marL="0" marR="0" algn="ctr">
                            <a:lnSpc>
                              <a:spcPct val="115000"/>
                            </a:lnSpc>
                            <a:spcBef>
                              <a:spcPts val="0"/>
                            </a:spcBef>
                            <a:spcAft>
                              <a:spcPts val="0"/>
                            </a:spcAft>
                            <a:tabLst>
                              <a:tab pos="1605915" algn="l"/>
                            </a:tabLst>
                          </a:pPr>
                          <a:r>
                            <a:rPr lang="en-US" sz="2000" b="1" dirty="0">
                              <a:solidFill>
                                <a:srgbClr val="FF0000"/>
                              </a:solidFill>
                              <a:effectLst/>
                              <a:latin typeface="Calibri"/>
                              <a:ea typeface="MS Mincho"/>
                              <a:cs typeface="Times New Roman"/>
                            </a:rPr>
                            <a:t> </a:t>
                          </a:r>
                          <a:endParaRPr lang="en-US" sz="20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353635231"/>
                  </p:ext>
                </p:extLst>
              </p:nvPr>
            </p:nvGraphicFramePr>
            <p:xfrm>
              <a:off x="1066800" y="1504950"/>
              <a:ext cx="5289550" cy="2214880"/>
            </p:xfrm>
            <a:graphic>
              <a:graphicData uri="http://schemas.openxmlformats.org/drawingml/2006/table">
                <a:tbl>
                  <a:tblPr firstRow="1" firstCol="1" bandRow="1"/>
                  <a:tblGrid>
                    <a:gridCol w="1323329"/>
                    <a:gridCol w="566603"/>
                    <a:gridCol w="566603"/>
                    <a:gridCol w="566603"/>
                    <a:gridCol w="566603"/>
                    <a:gridCol w="566603"/>
                    <a:gridCol w="566603"/>
                    <a:gridCol w="566603"/>
                  </a:tblGrid>
                  <a:tr h="767207">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t="-7143" r="-300000" b="-19761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233333" t="-7143" r="-600000" b="-19761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333333" t="-7143" r="-500000" b="-19761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433333" t="-7143" r="-400000" b="-19761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533333" t="-7143" r="-300000" b="-19761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633333" t="-7143" r="-200000" b="-19761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733333" t="-7143" r="-100000" b="-197619"/>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833333" t="-7143" b="-197619"/>
                          </a:stretch>
                        </a:blipFill>
                      </a:tcPr>
                    </a:tc>
                  </a:tr>
                  <a:tr h="680466">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t="-121622" r="-300000" b="-1243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233333" t="-121622" r="-600000" b="-1243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333333" t="-121622" r="-500000" b="-1243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433333" t="-121622" r="-400000" b="-1243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533333" t="-121622" r="-300000" b="-1243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633333" t="-121622" r="-200000" b="-1243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733333" t="-121622" r="-100000" b="-1243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833333" t="-121622" b="-124324"/>
                          </a:stretch>
                        </a:blipFill>
                      </a:tcPr>
                    </a:tc>
                  </a:tr>
                  <a:tr h="767207">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t="-195238" r="-300000" b="-95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233333" t="-195238" r="-600000" b="-95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333333" t="-195238" r="-500000" b="-95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433333" t="-195238" r="-400000" b="-95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533333" t="-195238" r="-300000" b="-95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633333" t="-195238" r="-200000" b="-95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733333" t="-195238" r="-100000" b="-9524"/>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7"/>
                          <a:stretch>
                            <a:fillRect l="-833333" t="-195238" b="-9524"/>
                          </a:stretch>
                        </a:blipFill>
                      </a:tcPr>
                    </a:tc>
                  </a:tr>
                </a:tbl>
              </a:graphicData>
            </a:graphic>
          </p:graphicFrame>
        </mc:Fallback>
      </mc:AlternateContent>
    </p:spTree>
    <p:extLst>
      <p:ext uri="{BB962C8B-B14F-4D97-AF65-F5344CB8AC3E}">
        <p14:creationId xmlns:p14="http://schemas.microsoft.com/office/powerpoint/2010/main" val="160152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153400" cy="365521"/>
          </a:xfrm>
        </p:spPr>
        <p:txBody>
          <a:bodyPr>
            <a:normAutofit/>
          </a:bodyPr>
          <a:lstStyle/>
          <a:p>
            <a:pPr algn="l"/>
            <a:r>
              <a:rPr lang="en-US" sz="1700" b="1" dirty="0">
                <a:latin typeface="Cambria" panose="02040503050406030204" pitchFamily="18" charset="0"/>
              </a:rPr>
              <a:t>Patterns</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2270" y="361950"/>
            <a:ext cx="8610599" cy="4859792"/>
          </a:xfrm>
          <a:prstGeom prst="rect">
            <a:avLst/>
          </a:prstGeom>
        </p:spPr>
        <p:txBody>
          <a:bodyPr wrap="square">
            <a:spAutoFit/>
          </a:bodyPr>
          <a:lstStyle/>
          <a:p>
            <a:pPr algn="ctr">
              <a:lnSpc>
                <a:spcPct val="115000"/>
              </a:lnSpc>
              <a:spcAft>
                <a:spcPts val="600"/>
              </a:spcAft>
              <a:tabLst>
                <a:tab pos="1605915" algn="l"/>
              </a:tabLst>
            </a:pPr>
            <a:r>
              <a:rPr lang="en-US" sz="3200" b="1" i="1" u="sng" dirty="0">
                <a:solidFill>
                  <a:srgbClr val="4F81BD"/>
                </a:solidFill>
                <a:ea typeface="MS Mincho"/>
                <a:cs typeface="Calibri"/>
              </a:rPr>
              <a:t>Number Patterns</a:t>
            </a:r>
            <a:endParaRPr lang="en-US" sz="2400" dirty="0">
              <a:ea typeface="MS Mincho"/>
              <a:cs typeface="Times New Roman"/>
            </a:endParaRPr>
          </a:p>
          <a:p>
            <a:pPr>
              <a:lnSpc>
                <a:spcPct val="115000"/>
              </a:lnSpc>
              <a:spcAft>
                <a:spcPts val="600"/>
              </a:spcAft>
              <a:tabLst>
                <a:tab pos="1605915" algn="l"/>
              </a:tabLst>
            </a:pPr>
            <a:r>
              <a:rPr lang="en-US" sz="3200" b="1" i="1" dirty="0">
                <a:solidFill>
                  <a:srgbClr val="4F81BD"/>
                </a:solidFill>
                <a:ea typeface="MS Mincho"/>
                <a:cs typeface="Calibri"/>
              </a:rPr>
              <a:t> </a:t>
            </a:r>
            <a:r>
              <a:rPr lang="en-US" sz="2800" b="1" u="sng" dirty="0">
                <a:solidFill>
                  <a:srgbClr val="4F81BD"/>
                </a:solidFill>
                <a:ea typeface="MS Mincho"/>
                <a:cs typeface="Calibri"/>
              </a:rPr>
              <a:t>Algebraic Patterns</a:t>
            </a:r>
            <a:r>
              <a:rPr lang="en-US" sz="2400" dirty="0">
                <a:ea typeface="MS Mincho"/>
                <a:cs typeface="Times New Roman"/>
              </a:rPr>
              <a:t>  </a:t>
            </a:r>
            <a:r>
              <a:rPr lang="en-US" sz="2800" dirty="0">
                <a:ea typeface="MS Mincho"/>
                <a:cs typeface="Calibri"/>
              </a:rPr>
              <a:t>are number patterns with sequences based on addition or subtraction. In other words, we can use addition or subtraction to predict the next few numbers in the pattern, as long as two or more numbers are already given to us.</a:t>
            </a:r>
            <a:endParaRPr lang="en-US" sz="2400" dirty="0">
              <a:ea typeface="MS Mincho"/>
              <a:cs typeface="Times New Roman"/>
            </a:endParaRPr>
          </a:p>
          <a:p>
            <a:pPr>
              <a:lnSpc>
                <a:spcPct val="115000"/>
              </a:lnSpc>
              <a:spcAft>
                <a:spcPts val="600"/>
              </a:spcAft>
              <a:tabLst>
                <a:tab pos="1605915" algn="l"/>
              </a:tabLst>
            </a:pPr>
            <a:r>
              <a:rPr lang="en-US" sz="2800" dirty="0">
                <a:ea typeface="MS Mincho"/>
                <a:cs typeface="Calibri"/>
              </a:rPr>
              <a:t>The value added each time is called the</a:t>
            </a:r>
            <a:r>
              <a:rPr lang="en-US" sz="2800" b="1" dirty="0">
                <a:solidFill>
                  <a:srgbClr val="4F81BD"/>
                </a:solidFill>
                <a:ea typeface="MS Mincho"/>
                <a:cs typeface="Calibri"/>
              </a:rPr>
              <a:t> common difference.</a:t>
            </a:r>
            <a:endParaRPr lang="en-US" sz="2400" dirty="0">
              <a:ea typeface="MS Mincho"/>
              <a:cs typeface="Times New Roman"/>
            </a:endParaRPr>
          </a:p>
          <a:p>
            <a:endParaRPr lang="en-US" sz="2800" dirty="0"/>
          </a:p>
        </p:txBody>
      </p:sp>
    </p:spTree>
    <p:extLst>
      <p:ext uri="{BB962C8B-B14F-4D97-AF65-F5344CB8AC3E}">
        <p14:creationId xmlns:p14="http://schemas.microsoft.com/office/powerpoint/2010/main" val="1755420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438150"/>
            <a:ext cx="86868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ea typeface="MS Mincho"/>
                <a:cs typeface="Times New Roman"/>
              </a:rPr>
              <a:t>Find the common difference and the next number.</a:t>
            </a:r>
            <a:endParaRPr lang="en-US" sz="2800" dirty="0"/>
          </a:p>
        </p:txBody>
      </p:sp>
      <p:sp>
        <p:nvSpPr>
          <p:cNvPr id="3" name="Rectangle 2"/>
          <p:cNvSpPr/>
          <p:nvPr/>
        </p:nvSpPr>
        <p:spPr>
          <a:xfrm>
            <a:off x="380505" y="1388093"/>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4" name="Rectangle 3"/>
              <p:cNvSpPr/>
              <p:nvPr/>
            </p:nvSpPr>
            <p:spPr>
              <a:xfrm>
                <a:off x="1078002" y="1392257"/>
                <a:ext cx="293580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m:t>
                      </m:r>
                      <m:r>
                        <a:rPr lang="en-US" sz="2800" b="1" i="1">
                          <a:latin typeface="Cambria Math"/>
                          <a:ea typeface="MS Mincho"/>
                          <a:cs typeface="Times New Roman"/>
                        </a:rPr>
                        <m:t>, </m:t>
                      </m:r>
                      <m:r>
                        <a:rPr lang="en-US" sz="2800" b="1" i="1">
                          <a:latin typeface="Cambria Math"/>
                          <a:ea typeface="MS Mincho"/>
                          <a:cs typeface="Times New Roman"/>
                        </a:rPr>
                        <m:t>𝟓</m:t>
                      </m:r>
                      <m:r>
                        <a:rPr lang="en-US" sz="2800" b="1" i="1">
                          <a:latin typeface="Cambria Math"/>
                          <a:ea typeface="MS Mincho"/>
                          <a:cs typeface="Times New Roman"/>
                        </a:rPr>
                        <m:t>, </m:t>
                      </m:r>
                      <m:r>
                        <a:rPr lang="en-US" sz="2800" b="1" i="1">
                          <a:latin typeface="Cambria Math"/>
                          <a:ea typeface="MS Mincho"/>
                          <a:cs typeface="Times New Roman"/>
                        </a:rPr>
                        <m:t>𝟗</m:t>
                      </m:r>
                      <m:r>
                        <a:rPr lang="en-US" sz="2800" b="1" i="1">
                          <a:latin typeface="Cambria Math"/>
                          <a:ea typeface="MS Mincho"/>
                          <a:cs typeface="Times New Roman"/>
                        </a:rPr>
                        <m:t>, </m:t>
                      </m:r>
                      <m:r>
                        <a:rPr lang="en-US" sz="2800" b="1" i="1">
                          <a:latin typeface="Cambria Math"/>
                          <a:ea typeface="MS Mincho"/>
                          <a:cs typeface="Times New Roman"/>
                        </a:rPr>
                        <m:t>𝟏𝟑</m:t>
                      </m:r>
                      <m:r>
                        <a:rPr lang="en-US" sz="2800" b="1" i="1">
                          <a:latin typeface="Cambria Math"/>
                          <a:ea typeface="MS Mincho"/>
                          <a:cs typeface="Times New Roman"/>
                        </a:rPr>
                        <m:t>, ……….</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078002" y="1392257"/>
                <a:ext cx="2935804" cy="523220"/>
              </a:xfrm>
              <a:prstGeom prst="rect">
                <a:avLst/>
              </a:prstGeom>
              <a:blipFill rotWithShape="1">
                <a:blip r:embed="rId3"/>
                <a:stretch>
                  <a:fillRect t="-10465" r="-5198" b="-32558"/>
                </a:stretch>
              </a:blipFill>
            </p:spPr>
            <p:txBody>
              <a:bodyPr/>
              <a:lstStyle/>
              <a:p>
                <a:r>
                  <a:rPr lang="en-US">
                    <a:noFill/>
                  </a:rPr>
                  <a:t> </a:t>
                </a:r>
              </a:p>
            </p:txBody>
          </p:sp>
        </mc:Fallback>
      </mc:AlternateContent>
    </p:spTree>
    <p:extLst>
      <p:ext uri="{BB962C8B-B14F-4D97-AF65-F5344CB8AC3E}">
        <p14:creationId xmlns:p14="http://schemas.microsoft.com/office/powerpoint/2010/main" val="285020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438150"/>
            <a:ext cx="86868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ea typeface="MS Mincho"/>
                <a:cs typeface="Times New Roman"/>
              </a:rPr>
              <a:t>Find the common difference and the next number.</a:t>
            </a:r>
            <a:endParaRPr lang="en-US" sz="2800" dirty="0"/>
          </a:p>
        </p:txBody>
      </p:sp>
      <p:sp>
        <p:nvSpPr>
          <p:cNvPr id="3" name="Rectangle 2"/>
          <p:cNvSpPr/>
          <p:nvPr/>
        </p:nvSpPr>
        <p:spPr>
          <a:xfrm>
            <a:off x="380505" y="1388093"/>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4" name="Rectangle 3"/>
              <p:cNvSpPr/>
              <p:nvPr/>
            </p:nvSpPr>
            <p:spPr>
              <a:xfrm>
                <a:off x="1078002" y="1392257"/>
                <a:ext cx="293580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m:t>
                      </m:r>
                      <m:r>
                        <a:rPr lang="en-US" sz="2800" b="1" i="1">
                          <a:latin typeface="Cambria Math"/>
                          <a:ea typeface="MS Mincho"/>
                          <a:cs typeface="Times New Roman"/>
                        </a:rPr>
                        <m:t>, </m:t>
                      </m:r>
                      <m:r>
                        <a:rPr lang="en-US" sz="2800" b="1" i="1">
                          <a:latin typeface="Cambria Math"/>
                          <a:ea typeface="MS Mincho"/>
                          <a:cs typeface="Times New Roman"/>
                        </a:rPr>
                        <m:t>𝟓</m:t>
                      </m:r>
                      <m:r>
                        <a:rPr lang="en-US" sz="2800" b="1" i="1">
                          <a:latin typeface="Cambria Math"/>
                          <a:ea typeface="MS Mincho"/>
                          <a:cs typeface="Times New Roman"/>
                        </a:rPr>
                        <m:t>, </m:t>
                      </m:r>
                      <m:r>
                        <a:rPr lang="en-US" sz="2800" b="1" i="1">
                          <a:latin typeface="Cambria Math"/>
                          <a:ea typeface="MS Mincho"/>
                          <a:cs typeface="Times New Roman"/>
                        </a:rPr>
                        <m:t>𝟗</m:t>
                      </m:r>
                      <m:r>
                        <a:rPr lang="en-US" sz="2800" b="1" i="1">
                          <a:latin typeface="Cambria Math"/>
                          <a:ea typeface="MS Mincho"/>
                          <a:cs typeface="Times New Roman"/>
                        </a:rPr>
                        <m:t>, </m:t>
                      </m:r>
                      <m:r>
                        <a:rPr lang="en-US" sz="2800" b="1" i="1">
                          <a:latin typeface="Cambria Math"/>
                          <a:ea typeface="MS Mincho"/>
                          <a:cs typeface="Times New Roman"/>
                        </a:rPr>
                        <m:t>𝟏𝟑</m:t>
                      </m:r>
                      <m:r>
                        <a:rPr lang="en-US" sz="2800" b="1" i="1">
                          <a:latin typeface="Cambria Math"/>
                          <a:ea typeface="MS Mincho"/>
                          <a:cs typeface="Times New Roman"/>
                        </a:rPr>
                        <m:t>, ……….</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078002" y="1392257"/>
                <a:ext cx="2935804" cy="523220"/>
              </a:xfrm>
              <a:prstGeom prst="rect">
                <a:avLst/>
              </a:prstGeom>
              <a:blipFill rotWithShape="1">
                <a:blip r:embed="rId3"/>
                <a:stretch>
                  <a:fillRect t="-10465" r="-5198" b="-32558"/>
                </a:stretch>
              </a:blipFill>
            </p:spPr>
            <p:txBody>
              <a:bodyPr/>
              <a:lstStyle/>
              <a:p>
                <a:r>
                  <a:rPr lang="en-US">
                    <a:noFill/>
                  </a:rPr>
                  <a:t> </a:t>
                </a:r>
              </a:p>
            </p:txBody>
          </p:sp>
        </mc:Fallback>
      </mc:AlternateContent>
      <p:sp>
        <p:nvSpPr>
          <p:cNvPr id="6" name="Rectangle 5"/>
          <p:cNvSpPr/>
          <p:nvPr/>
        </p:nvSpPr>
        <p:spPr>
          <a:xfrm>
            <a:off x="415946" y="1821508"/>
            <a:ext cx="8382495" cy="954107"/>
          </a:xfrm>
          <a:prstGeom prst="rect">
            <a:avLst/>
          </a:prstGeom>
        </p:spPr>
        <p:txBody>
          <a:bodyPr wrap="square">
            <a:spAutoFit/>
          </a:bodyPr>
          <a:lstStyle/>
          <a:p>
            <a:r>
              <a:rPr lang="en-US" sz="2800" dirty="0"/>
              <a:t>The pattern starts with  1 and continued by adding  4  to the last number each time. The common difference is  4</a:t>
            </a:r>
          </a:p>
        </p:txBody>
      </p:sp>
      <mc:AlternateContent xmlns:mc="http://schemas.openxmlformats.org/markup-compatibility/2006" xmlns:a14="http://schemas.microsoft.com/office/drawing/2010/main">
        <mc:Choice Requires="a14">
          <p:sp>
            <p:nvSpPr>
              <p:cNvPr id="7" name="Rectangle 6"/>
              <p:cNvSpPr/>
              <p:nvPr/>
            </p:nvSpPr>
            <p:spPr>
              <a:xfrm>
                <a:off x="863199" y="4425387"/>
                <a:ext cx="223490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𝟏𝟑</m:t>
                      </m:r>
                      <m:r>
                        <a:rPr lang="en-US" sz="2800" b="1" i="1">
                          <a:latin typeface="Cambria Math"/>
                          <a:ea typeface="MS Mincho"/>
                          <a:cs typeface="Times New Roman"/>
                        </a:rPr>
                        <m:t>+</m:t>
                      </m:r>
                      <m:r>
                        <a:rPr lang="en-US" sz="2800" b="1" i="1">
                          <a:latin typeface="Cambria Math"/>
                          <a:ea typeface="MS Mincho"/>
                          <a:cs typeface="Times New Roman"/>
                        </a:rPr>
                        <m:t>𝟒</m:t>
                      </m:r>
                      <m:r>
                        <a:rPr lang="en-US" sz="2800" b="1" i="1">
                          <a:latin typeface="Cambria Math"/>
                          <a:ea typeface="MS Mincho"/>
                          <a:cs typeface="Times New Roman"/>
                        </a:rPr>
                        <m:t>=</m:t>
                      </m:r>
                      <m:r>
                        <a:rPr lang="en-US" sz="2800" b="1" i="1" smtClean="0">
                          <a:solidFill>
                            <a:srgbClr val="FF0000"/>
                          </a:solidFill>
                          <a:latin typeface="Cambria Math"/>
                          <a:ea typeface="MS Mincho"/>
                          <a:cs typeface="Times New Roman"/>
                        </a:rPr>
                        <m:t>𝟏𝟕</m:t>
                      </m:r>
                    </m:oMath>
                  </m:oMathPara>
                </a14:m>
                <a:endParaRPr lang="en-US" sz="2800" dirty="0">
                  <a:solidFill>
                    <a:srgbClr val="FF0000"/>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863199" y="4425387"/>
                <a:ext cx="2234907" cy="523220"/>
              </a:xfrm>
              <a:prstGeom prst="rect">
                <a:avLst/>
              </a:prstGeom>
              <a:blipFill rotWithShape="1">
                <a:blip r:embed="rId4"/>
                <a:stretch>
                  <a:fillRect t="-10465" r="-683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063927" y="2858446"/>
                <a:ext cx="180530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𝟒</m:t>
                      </m:r>
                      <m:r>
                        <a:rPr lang="en-US" sz="2800" b="1" i="1">
                          <a:latin typeface="Cambria Math"/>
                          <a:ea typeface="MS Mincho"/>
                          <a:cs typeface="Times New Roman"/>
                        </a:rPr>
                        <m:t>=</m:t>
                      </m:r>
                      <m:r>
                        <a:rPr lang="en-US" sz="2800" b="1" i="1">
                          <a:latin typeface="Cambria Math"/>
                          <a:ea typeface="MS Mincho"/>
                          <a:cs typeface="Times New Roman"/>
                        </a:rPr>
                        <m:t>𝟓</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1063927" y="2858446"/>
                <a:ext cx="1805302" cy="523220"/>
              </a:xfrm>
              <a:prstGeom prst="rect">
                <a:avLst/>
              </a:prstGeom>
              <a:blipFill rotWithShape="1">
                <a:blip r:embed="rId5"/>
                <a:stretch>
                  <a:fillRect t="-10465" r="-8446"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1078002" y="3374134"/>
                <a:ext cx="180530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𝟓</m:t>
                      </m:r>
                      <m:r>
                        <a:rPr lang="en-US" sz="2800" b="1" i="1">
                          <a:latin typeface="Cambria Math"/>
                          <a:ea typeface="MS Mincho"/>
                          <a:cs typeface="Times New Roman"/>
                        </a:rPr>
                        <m:t>+</m:t>
                      </m:r>
                      <m:r>
                        <a:rPr lang="en-US" sz="2800" b="1" i="1">
                          <a:latin typeface="Cambria Math"/>
                          <a:ea typeface="MS Mincho"/>
                          <a:cs typeface="Times New Roman"/>
                        </a:rPr>
                        <m:t>𝟒</m:t>
                      </m:r>
                      <m:r>
                        <a:rPr lang="en-US" sz="2800" b="1" i="1">
                          <a:latin typeface="Cambria Math"/>
                          <a:ea typeface="MS Mincho"/>
                          <a:cs typeface="Times New Roman"/>
                        </a:rPr>
                        <m:t>=</m:t>
                      </m:r>
                      <m:r>
                        <a:rPr lang="en-US" sz="2800" b="1" i="1">
                          <a:latin typeface="Cambria Math"/>
                          <a:ea typeface="MS Mincho"/>
                          <a:cs typeface="Times New Roman"/>
                        </a:rPr>
                        <m:t>𝟗</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1078002" y="3374134"/>
                <a:ext cx="1805302" cy="523220"/>
              </a:xfrm>
              <a:prstGeom prst="rect">
                <a:avLst/>
              </a:prstGeom>
              <a:blipFill rotWithShape="1">
                <a:blip r:embed="rId6"/>
                <a:stretch>
                  <a:fillRect t="-9302" r="-8446"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1061313" y="3902167"/>
                <a:ext cx="202010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𝟗</m:t>
                      </m:r>
                      <m:r>
                        <a:rPr lang="en-US" sz="2800" b="1" i="1">
                          <a:latin typeface="Cambria Math"/>
                          <a:ea typeface="MS Mincho"/>
                          <a:cs typeface="Times New Roman"/>
                        </a:rPr>
                        <m:t>+</m:t>
                      </m:r>
                      <m:r>
                        <a:rPr lang="en-US" sz="2800" b="1" i="1">
                          <a:latin typeface="Cambria Math"/>
                          <a:ea typeface="MS Mincho"/>
                          <a:cs typeface="Times New Roman"/>
                        </a:rPr>
                        <m:t>𝟒</m:t>
                      </m:r>
                      <m:r>
                        <a:rPr lang="en-US" sz="2800" b="1" i="1">
                          <a:latin typeface="Cambria Math"/>
                          <a:ea typeface="MS Mincho"/>
                          <a:cs typeface="Times New Roman"/>
                        </a:rPr>
                        <m:t>=</m:t>
                      </m:r>
                      <m:r>
                        <a:rPr lang="en-US" sz="2800" b="1" i="1">
                          <a:latin typeface="Cambria Math"/>
                          <a:ea typeface="MS Mincho"/>
                          <a:cs typeface="Times New Roman"/>
                        </a:rPr>
                        <m:t>𝟏𝟑</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1061313" y="3902167"/>
                <a:ext cx="2020105" cy="523220"/>
              </a:xfrm>
              <a:prstGeom prst="rect">
                <a:avLst/>
              </a:prstGeom>
              <a:blipFill rotWithShape="1">
                <a:blip r:embed="rId7"/>
                <a:stretch>
                  <a:fillRect t="-10465" r="-7855" b="-32558"/>
                </a:stretch>
              </a:blipFill>
            </p:spPr>
            <p:txBody>
              <a:bodyPr/>
              <a:lstStyle/>
              <a:p>
                <a:r>
                  <a:rPr lang="en-US">
                    <a:noFill/>
                  </a:rPr>
                  <a:t> </a:t>
                </a:r>
              </a:p>
            </p:txBody>
          </p:sp>
        </mc:Fallback>
      </mc:AlternateContent>
      <p:sp>
        <p:nvSpPr>
          <p:cNvPr id="11" name="Rectangle 10"/>
          <p:cNvSpPr/>
          <p:nvPr/>
        </p:nvSpPr>
        <p:spPr>
          <a:xfrm>
            <a:off x="4953000" y="3486150"/>
            <a:ext cx="3519297" cy="523220"/>
          </a:xfrm>
          <a:prstGeom prst="rect">
            <a:avLst/>
          </a:prstGeom>
        </p:spPr>
        <p:txBody>
          <a:bodyPr wrap="none">
            <a:spAutoFit/>
          </a:bodyPr>
          <a:lstStyle/>
          <a:p>
            <a:r>
              <a:rPr lang="en-US" sz="2800" dirty="0"/>
              <a:t>The next number is  </a:t>
            </a:r>
            <a:r>
              <a:rPr lang="en-US" sz="2800" b="1" dirty="0">
                <a:solidFill>
                  <a:srgbClr val="FF0000"/>
                </a:solidFill>
              </a:rPr>
              <a:t>17</a:t>
            </a:r>
          </a:p>
        </p:txBody>
      </p:sp>
    </p:spTree>
    <p:extLst>
      <p:ext uri="{BB962C8B-B14F-4D97-AF65-F5344CB8AC3E}">
        <p14:creationId xmlns:p14="http://schemas.microsoft.com/office/powerpoint/2010/main" val="1388816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438150"/>
            <a:ext cx="86868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ea typeface="MS Mincho"/>
                <a:cs typeface="Times New Roman"/>
              </a:rPr>
              <a:t>Find the common difference and the next number.</a:t>
            </a:r>
            <a:endParaRPr lang="en-US" sz="2800" dirty="0"/>
          </a:p>
        </p:txBody>
      </p:sp>
      <p:sp>
        <p:nvSpPr>
          <p:cNvPr id="3" name="Rectangle 2"/>
          <p:cNvSpPr/>
          <p:nvPr/>
        </p:nvSpPr>
        <p:spPr>
          <a:xfrm>
            <a:off x="380505" y="1388093"/>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4" name="Rectangle 3"/>
              <p:cNvSpPr/>
              <p:nvPr/>
            </p:nvSpPr>
            <p:spPr>
              <a:xfrm>
                <a:off x="1078002" y="1392257"/>
                <a:ext cx="358021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𝟑𝟎</m:t>
                      </m:r>
                      <m:r>
                        <a:rPr lang="en-US" sz="2800" b="1" i="1">
                          <a:latin typeface="Cambria Math"/>
                          <a:ea typeface="MS Mincho"/>
                          <a:cs typeface="Times New Roman"/>
                        </a:rPr>
                        <m:t>, </m:t>
                      </m:r>
                      <m:r>
                        <a:rPr lang="en-US" sz="2800" b="1" i="1">
                          <a:latin typeface="Cambria Math"/>
                          <a:ea typeface="MS Mincho"/>
                          <a:cs typeface="Times New Roman"/>
                        </a:rPr>
                        <m:t>𝟐𝟓</m:t>
                      </m:r>
                      <m:r>
                        <a:rPr lang="en-US" sz="2800" b="1" i="1">
                          <a:latin typeface="Cambria Math"/>
                          <a:ea typeface="MS Mincho"/>
                          <a:cs typeface="Times New Roman"/>
                        </a:rPr>
                        <m:t>, </m:t>
                      </m:r>
                      <m:r>
                        <a:rPr lang="en-US" sz="2800" b="1" i="1">
                          <a:latin typeface="Cambria Math"/>
                          <a:ea typeface="MS Mincho"/>
                          <a:cs typeface="Times New Roman"/>
                        </a:rPr>
                        <m:t>𝟐𝟎</m:t>
                      </m:r>
                      <m:r>
                        <a:rPr lang="en-US" sz="2800" b="1" i="1">
                          <a:latin typeface="Cambria Math"/>
                          <a:ea typeface="MS Mincho"/>
                          <a:cs typeface="Times New Roman"/>
                        </a:rPr>
                        <m:t>, </m:t>
                      </m:r>
                      <m:r>
                        <a:rPr lang="en-US" sz="2800" b="1" i="1">
                          <a:latin typeface="Cambria Math"/>
                          <a:ea typeface="MS Mincho"/>
                          <a:cs typeface="Times New Roman"/>
                        </a:rPr>
                        <m:t>𝟏𝟓</m:t>
                      </m:r>
                      <m:r>
                        <a:rPr lang="en-US" sz="2800" b="1" i="1">
                          <a:latin typeface="Cambria Math"/>
                          <a:ea typeface="MS Mincho"/>
                          <a:cs typeface="Times New Roman"/>
                        </a:rPr>
                        <m:t>, ……….</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078002" y="1392257"/>
                <a:ext cx="3580211" cy="523220"/>
              </a:xfrm>
              <a:prstGeom prst="rect">
                <a:avLst/>
              </a:prstGeom>
              <a:blipFill rotWithShape="1">
                <a:blip r:embed="rId3"/>
                <a:stretch>
                  <a:fillRect t="-10465" r="-3918" b="-32558"/>
                </a:stretch>
              </a:blipFill>
            </p:spPr>
            <p:txBody>
              <a:bodyPr/>
              <a:lstStyle/>
              <a:p>
                <a:r>
                  <a:rPr lang="en-US">
                    <a:noFill/>
                  </a:rPr>
                  <a:t> </a:t>
                </a:r>
              </a:p>
            </p:txBody>
          </p:sp>
        </mc:Fallback>
      </mc:AlternateContent>
    </p:spTree>
    <p:extLst>
      <p:ext uri="{BB962C8B-B14F-4D97-AF65-F5344CB8AC3E}">
        <p14:creationId xmlns:p14="http://schemas.microsoft.com/office/powerpoint/2010/main" val="120898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438150"/>
            <a:ext cx="86868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ea typeface="MS Mincho"/>
                <a:cs typeface="Times New Roman"/>
              </a:rPr>
              <a:t>Find the common difference and the next number.</a:t>
            </a:r>
            <a:endParaRPr lang="en-US" sz="2800" dirty="0"/>
          </a:p>
        </p:txBody>
      </p:sp>
      <p:sp>
        <p:nvSpPr>
          <p:cNvPr id="3" name="Rectangle 2"/>
          <p:cNvSpPr/>
          <p:nvPr/>
        </p:nvSpPr>
        <p:spPr>
          <a:xfrm>
            <a:off x="380505" y="1388093"/>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4" name="Rectangle 3"/>
              <p:cNvSpPr/>
              <p:nvPr/>
            </p:nvSpPr>
            <p:spPr>
              <a:xfrm>
                <a:off x="1078002" y="1392257"/>
                <a:ext cx="358021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𝟑𝟎</m:t>
                      </m:r>
                      <m:r>
                        <a:rPr lang="en-US" sz="2800" b="1" i="1">
                          <a:latin typeface="Cambria Math"/>
                          <a:ea typeface="MS Mincho"/>
                          <a:cs typeface="Times New Roman"/>
                        </a:rPr>
                        <m:t>, </m:t>
                      </m:r>
                      <m:r>
                        <a:rPr lang="en-US" sz="2800" b="1" i="1">
                          <a:latin typeface="Cambria Math"/>
                          <a:ea typeface="MS Mincho"/>
                          <a:cs typeface="Times New Roman"/>
                        </a:rPr>
                        <m:t>𝟐𝟓</m:t>
                      </m:r>
                      <m:r>
                        <a:rPr lang="en-US" sz="2800" b="1" i="1">
                          <a:latin typeface="Cambria Math"/>
                          <a:ea typeface="MS Mincho"/>
                          <a:cs typeface="Times New Roman"/>
                        </a:rPr>
                        <m:t>, </m:t>
                      </m:r>
                      <m:r>
                        <a:rPr lang="en-US" sz="2800" b="1" i="1">
                          <a:latin typeface="Cambria Math"/>
                          <a:ea typeface="MS Mincho"/>
                          <a:cs typeface="Times New Roman"/>
                        </a:rPr>
                        <m:t>𝟐𝟎</m:t>
                      </m:r>
                      <m:r>
                        <a:rPr lang="en-US" sz="2800" b="1" i="1">
                          <a:latin typeface="Cambria Math"/>
                          <a:ea typeface="MS Mincho"/>
                          <a:cs typeface="Times New Roman"/>
                        </a:rPr>
                        <m:t>, </m:t>
                      </m:r>
                      <m:r>
                        <a:rPr lang="en-US" sz="2800" b="1" i="1">
                          <a:latin typeface="Cambria Math"/>
                          <a:ea typeface="MS Mincho"/>
                          <a:cs typeface="Times New Roman"/>
                        </a:rPr>
                        <m:t>𝟏𝟓</m:t>
                      </m:r>
                      <m:r>
                        <a:rPr lang="en-US" sz="2800" b="1" i="1">
                          <a:latin typeface="Cambria Math"/>
                          <a:ea typeface="MS Mincho"/>
                          <a:cs typeface="Times New Roman"/>
                        </a:rPr>
                        <m:t>, ……….</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078002" y="1392257"/>
                <a:ext cx="3580211" cy="523220"/>
              </a:xfrm>
              <a:prstGeom prst="rect">
                <a:avLst/>
              </a:prstGeom>
              <a:blipFill rotWithShape="1">
                <a:blip r:embed="rId3"/>
                <a:stretch>
                  <a:fillRect t="-10465" r="-3918" b="-32558"/>
                </a:stretch>
              </a:blipFill>
            </p:spPr>
            <p:txBody>
              <a:bodyPr/>
              <a:lstStyle/>
              <a:p>
                <a:r>
                  <a:rPr lang="en-US">
                    <a:noFill/>
                  </a:rPr>
                  <a:t> </a:t>
                </a:r>
              </a:p>
            </p:txBody>
          </p:sp>
        </mc:Fallback>
      </mc:AlternateContent>
      <p:sp>
        <p:nvSpPr>
          <p:cNvPr id="6" name="Rectangle 5"/>
          <p:cNvSpPr/>
          <p:nvPr/>
        </p:nvSpPr>
        <p:spPr>
          <a:xfrm>
            <a:off x="284173" y="1821507"/>
            <a:ext cx="8575654" cy="954107"/>
          </a:xfrm>
          <a:prstGeom prst="rect">
            <a:avLst/>
          </a:prstGeom>
        </p:spPr>
        <p:txBody>
          <a:bodyPr wrap="square">
            <a:spAutoFit/>
          </a:bodyPr>
          <a:lstStyle/>
          <a:p>
            <a:r>
              <a:rPr lang="en-US" sz="2800" dirty="0"/>
              <a:t>The pattern starts with  30 and continued by adding  -5  to the last number each time. The common difference is  -5</a:t>
            </a:r>
          </a:p>
        </p:txBody>
      </p:sp>
      <mc:AlternateContent xmlns:mc="http://schemas.openxmlformats.org/markup-compatibility/2006" xmlns:a14="http://schemas.microsoft.com/office/drawing/2010/main">
        <mc:Choice Requires="a14">
          <p:sp>
            <p:nvSpPr>
              <p:cNvPr id="7" name="Rectangle 6"/>
              <p:cNvSpPr/>
              <p:nvPr/>
            </p:nvSpPr>
            <p:spPr>
              <a:xfrm>
                <a:off x="670980" y="4417052"/>
                <a:ext cx="280076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𝟏𝟓</m:t>
                      </m:r>
                      <m:r>
                        <a:rPr lang="en-US" sz="2800" b="1" i="1">
                          <a:latin typeface="Cambria Math"/>
                          <a:ea typeface="MS Mincho"/>
                          <a:cs typeface="Times New Roman"/>
                        </a:rPr>
                        <m:t>+(−</m:t>
                      </m:r>
                      <m:r>
                        <a:rPr lang="en-US" sz="2800" b="1" i="1">
                          <a:latin typeface="Cambria Math"/>
                          <a:ea typeface="MS Mincho"/>
                          <a:cs typeface="Times New Roman"/>
                        </a:rPr>
                        <m:t>𝟓</m:t>
                      </m:r>
                      <m:r>
                        <a:rPr lang="en-US" sz="2800" b="1" i="1">
                          <a:latin typeface="Cambria Math"/>
                          <a:ea typeface="MS Mincho"/>
                          <a:cs typeface="Times New Roman"/>
                        </a:rPr>
                        <m:t>)=</m:t>
                      </m:r>
                      <m:r>
                        <a:rPr lang="en-US" sz="2800" b="1" i="1" smtClean="0">
                          <a:solidFill>
                            <a:srgbClr val="FF0000"/>
                          </a:solidFill>
                          <a:latin typeface="Cambria Math"/>
                          <a:ea typeface="MS Mincho"/>
                          <a:cs typeface="Times New Roman"/>
                        </a:rPr>
                        <m:t>𝟏𝟎</m:t>
                      </m:r>
                    </m:oMath>
                  </m:oMathPara>
                </a14:m>
                <a:endParaRPr lang="en-US" sz="2800" dirty="0">
                  <a:solidFill>
                    <a:srgbClr val="FF0000"/>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670980" y="4417052"/>
                <a:ext cx="2800767" cy="523220"/>
              </a:xfrm>
              <a:prstGeom prst="rect">
                <a:avLst/>
              </a:prstGeom>
              <a:blipFill rotWithShape="1">
                <a:blip r:embed="rId4"/>
                <a:stretch>
                  <a:fillRect t="-10588" r="-5435" b="-341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670981" y="2849202"/>
                <a:ext cx="280076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𝟑𝟎</m:t>
                      </m:r>
                      <m:r>
                        <a:rPr lang="en-US" sz="2800" b="1" i="1">
                          <a:latin typeface="Cambria Math"/>
                          <a:ea typeface="MS Mincho"/>
                          <a:cs typeface="Times New Roman"/>
                        </a:rPr>
                        <m:t>+(−</m:t>
                      </m:r>
                      <m:r>
                        <a:rPr lang="en-US" sz="2800" b="1" i="1">
                          <a:latin typeface="Cambria Math"/>
                          <a:ea typeface="MS Mincho"/>
                          <a:cs typeface="Times New Roman"/>
                        </a:rPr>
                        <m:t>𝟓</m:t>
                      </m:r>
                      <m:r>
                        <a:rPr lang="en-US" sz="2800" b="1" i="1">
                          <a:latin typeface="Cambria Math"/>
                          <a:ea typeface="MS Mincho"/>
                          <a:cs typeface="Times New Roman"/>
                        </a:rPr>
                        <m:t>)=</m:t>
                      </m:r>
                      <m:r>
                        <a:rPr lang="en-US" sz="2800" b="1" i="1">
                          <a:latin typeface="Cambria Math"/>
                          <a:ea typeface="MS Mincho"/>
                          <a:cs typeface="Times New Roman"/>
                        </a:rPr>
                        <m:t>𝟐𝟓</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670981" y="2849202"/>
                <a:ext cx="2800767" cy="523220"/>
              </a:xfrm>
              <a:prstGeom prst="rect">
                <a:avLst/>
              </a:prstGeom>
              <a:blipFill rotWithShape="1">
                <a:blip r:embed="rId5"/>
                <a:stretch>
                  <a:fillRect t="-10465" r="-5435"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678069" y="3354770"/>
                <a:ext cx="280076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𝟐𝟓</m:t>
                      </m:r>
                      <m:r>
                        <a:rPr lang="en-US" sz="2800" b="1" i="1">
                          <a:latin typeface="Cambria Math"/>
                          <a:ea typeface="MS Mincho"/>
                          <a:cs typeface="Times New Roman"/>
                        </a:rPr>
                        <m:t>+(−</m:t>
                      </m:r>
                      <m:r>
                        <a:rPr lang="en-US" sz="2800" b="1" i="1">
                          <a:latin typeface="Cambria Math"/>
                          <a:ea typeface="MS Mincho"/>
                          <a:cs typeface="Times New Roman"/>
                        </a:rPr>
                        <m:t>𝟓</m:t>
                      </m:r>
                      <m:r>
                        <a:rPr lang="en-US" sz="2800" b="1" i="1">
                          <a:latin typeface="Cambria Math"/>
                          <a:ea typeface="MS Mincho"/>
                          <a:cs typeface="Times New Roman"/>
                        </a:rPr>
                        <m:t>)=</m:t>
                      </m:r>
                      <m:r>
                        <a:rPr lang="en-US" sz="2800" b="1" i="1">
                          <a:latin typeface="Cambria Math"/>
                          <a:ea typeface="MS Mincho"/>
                          <a:cs typeface="Times New Roman"/>
                        </a:rPr>
                        <m:t>𝟐𝟎</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678069" y="3354770"/>
                <a:ext cx="2800767" cy="523220"/>
              </a:xfrm>
              <a:prstGeom prst="rect">
                <a:avLst/>
              </a:prstGeom>
              <a:blipFill rotWithShape="1">
                <a:blip r:embed="rId6"/>
                <a:stretch>
                  <a:fillRect t="-10465" r="-5435"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678069" y="3880957"/>
                <a:ext cx="280076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𝟐𝟎</m:t>
                      </m:r>
                      <m:r>
                        <a:rPr lang="en-US" sz="2800" b="1" i="1">
                          <a:latin typeface="Cambria Math"/>
                          <a:ea typeface="MS Mincho"/>
                          <a:cs typeface="Times New Roman"/>
                        </a:rPr>
                        <m:t>+(−</m:t>
                      </m:r>
                      <m:r>
                        <a:rPr lang="en-US" sz="2800" b="1" i="1">
                          <a:latin typeface="Cambria Math"/>
                          <a:ea typeface="MS Mincho"/>
                          <a:cs typeface="Times New Roman"/>
                        </a:rPr>
                        <m:t>𝟓</m:t>
                      </m:r>
                      <m:r>
                        <a:rPr lang="en-US" sz="2800" b="1" i="1">
                          <a:latin typeface="Cambria Math"/>
                          <a:ea typeface="MS Mincho"/>
                          <a:cs typeface="Times New Roman"/>
                        </a:rPr>
                        <m:t>)=</m:t>
                      </m:r>
                      <m:r>
                        <a:rPr lang="en-US" sz="2800" b="1" i="1">
                          <a:latin typeface="Cambria Math"/>
                          <a:ea typeface="MS Mincho"/>
                          <a:cs typeface="Times New Roman"/>
                        </a:rPr>
                        <m:t>𝟏𝟓</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678069" y="3880957"/>
                <a:ext cx="2800767" cy="523220"/>
              </a:xfrm>
              <a:prstGeom prst="rect">
                <a:avLst/>
              </a:prstGeom>
              <a:blipFill rotWithShape="1">
                <a:blip r:embed="rId7"/>
                <a:stretch>
                  <a:fillRect t="-10588" r="-5435" b="-34118"/>
                </a:stretch>
              </a:blipFill>
            </p:spPr>
            <p:txBody>
              <a:bodyPr/>
              <a:lstStyle/>
              <a:p>
                <a:r>
                  <a:rPr lang="en-US">
                    <a:noFill/>
                  </a:rPr>
                  <a:t> </a:t>
                </a:r>
              </a:p>
            </p:txBody>
          </p:sp>
        </mc:Fallback>
      </mc:AlternateContent>
      <p:sp>
        <p:nvSpPr>
          <p:cNvPr id="11" name="Rectangle 10"/>
          <p:cNvSpPr/>
          <p:nvPr/>
        </p:nvSpPr>
        <p:spPr>
          <a:xfrm>
            <a:off x="4953000" y="3486150"/>
            <a:ext cx="3519297" cy="523220"/>
          </a:xfrm>
          <a:prstGeom prst="rect">
            <a:avLst/>
          </a:prstGeom>
        </p:spPr>
        <p:txBody>
          <a:bodyPr wrap="none">
            <a:spAutoFit/>
          </a:bodyPr>
          <a:lstStyle/>
          <a:p>
            <a:r>
              <a:rPr lang="en-US" sz="2800" dirty="0"/>
              <a:t>The next number is  </a:t>
            </a:r>
            <a:r>
              <a:rPr lang="en-US" sz="2800" b="1" dirty="0">
                <a:solidFill>
                  <a:srgbClr val="FF0000"/>
                </a:solidFill>
              </a:rPr>
              <a:t>10</a:t>
            </a:r>
          </a:p>
        </p:txBody>
      </p:sp>
    </p:spTree>
    <p:extLst>
      <p:ext uri="{BB962C8B-B14F-4D97-AF65-F5344CB8AC3E}">
        <p14:creationId xmlns:p14="http://schemas.microsoft.com/office/powerpoint/2010/main" val="2655354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153400" cy="365521"/>
          </a:xfrm>
        </p:spPr>
        <p:txBody>
          <a:bodyPr>
            <a:normAutofit/>
          </a:bodyPr>
          <a:lstStyle/>
          <a:p>
            <a:pPr algn="l"/>
            <a:r>
              <a:rPr lang="en-US" sz="1700" b="1" dirty="0">
                <a:latin typeface="Cambria" panose="02040503050406030204" pitchFamily="18" charset="0"/>
              </a:rPr>
              <a:t>Patterns</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2270" y="361950"/>
            <a:ext cx="8610599" cy="4859792"/>
          </a:xfrm>
          <a:prstGeom prst="rect">
            <a:avLst/>
          </a:prstGeom>
        </p:spPr>
        <p:txBody>
          <a:bodyPr wrap="square">
            <a:spAutoFit/>
          </a:bodyPr>
          <a:lstStyle/>
          <a:p>
            <a:pPr algn="ctr">
              <a:lnSpc>
                <a:spcPct val="115000"/>
              </a:lnSpc>
              <a:spcAft>
                <a:spcPts val="600"/>
              </a:spcAft>
              <a:tabLst>
                <a:tab pos="1605915" algn="l"/>
              </a:tabLst>
            </a:pPr>
            <a:r>
              <a:rPr lang="en-US" sz="3200" b="1" i="1" u="sng" dirty="0">
                <a:solidFill>
                  <a:srgbClr val="4F81BD"/>
                </a:solidFill>
                <a:ea typeface="MS Mincho"/>
                <a:cs typeface="Calibri"/>
              </a:rPr>
              <a:t>Number Patterns</a:t>
            </a:r>
            <a:endParaRPr lang="en-US" sz="2400" dirty="0">
              <a:ea typeface="MS Mincho"/>
              <a:cs typeface="Times New Roman"/>
            </a:endParaRPr>
          </a:p>
          <a:p>
            <a:pPr>
              <a:lnSpc>
                <a:spcPct val="115000"/>
              </a:lnSpc>
              <a:spcAft>
                <a:spcPts val="600"/>
              </a:spcAft>
              <a:tabLst>
                <a:tab pos="1605915" algn="l"/>
              </a:tabLst>
            </a:pPr>
            <a:r>
              <a:rPr lang="en-US" sz="3200" b="1" i="1" dirty="0">
                <a:solidFill>
                  <a:srgbClr val="4F81BD"/>
                </a:solidFill>
                <a:ea typeface="MS Mincho"/>
                <a:cs typeface="Calibri"/>
              </a:rPr>
              <a:t> </a:t>
            </a:r>
            <a:r>
              <a:rPr lang="en-US" sz="2800" b="1" u="sng" dirty="0">
                <a:solidFill>
                  <a:srgbClr val="4F81BD"/>
                </a:solidFill>
                <a:ea typeface="MS Mincho"/>
                <a:cs typeface="Calibri"/>
              </a:rPr>
              <a:t>Geometric Patterns</a:t>
            </a:r>
            <a:endParaRPr lang="en-US" sz="2400" dirty="0">
              <a:ea typeface="MS Mincho"/>
              <a:cs typeface="Times New Roman"/>
            </a:endParaRPr>
          </a:p>
          <a:p>
            <a:pPr>
              <a:lnSpc>
                <a:spcPct val="115000"/>
              </a:lnSpc>
              <a:spcAft>
                <a:spcPts val="600"/>
              </a:spcAft>
              <a:tabLst>
                <a:tab pos="1605915" algn="l"/>
              </a:tabLst>
            </a:pPr>
            <a:r>
              <a:rPr lang="en-US" sz="2800" dirty="0">
                <a:ea typeface="MS Mincho"/>
                <a:cs typeface="Calibri"/>
              </a:rPr>
              <a:t>Geometric patterns are sequences of numbers with patterns that are based on multiplication and division. In other words, as long as we know two or more numbers in the pattern, we can use either multiplication or division to find missing numbers. What we multiply by each time is called the </a:t>
            </a:r>
            <a:r>
              <a:rPr lang="en-US" sz="2800" b="1" dirty="0">
                <a:solidFill>
                  <a:srgbClr val="4F81BD"/>
                </a:solidFill>
                <a:ea typeface="MS Mincho"/>
                <a:cs typeface="Calibri"/>
              </a:rPr>
              <a:t>common ratio</a:t>
            </a:r>
            <a:r>
              <a:rPr lang="en-US" sz="2800" dirty="0">
                <a:ea typeface="MS Mincho"/>
                <a:cs typeface="Calibri"/>
              </a:rPr>
              <a:t>.</a:t>
            </a:r>
            <a:endParaRPr lang="en-US" sz="2400" dirty="0">
              <a:ea typeface="MS Mincho"/>
              <a:cs typeface="Times New Roman"/>
            </a:endParaRPr>
          </a:p>
          <a:p>
            <a:endParaRPr lang="en-US" sz="2800" dirty="0"/>
          </a:p>
        </p:txBody>
      </p:sp>
    </p:spTree>
    <p:extLst>
      <p:ext uri="{BB962C8B-B14F-4D97-AF65-F5344CB8AC3E}">
        <p14:creationId xmlns:p14="http://schemas.microsoft.com/office/powerpoint/2010/main" val="1460758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3619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ea typeface="MS Mincho"/>
                <a:cs typeface="Times New Roman"/>
              </a:rPr>
              <a:t>Find the common ratio and the next number.</a:t>
            </a:r>
            <a:endParaRPr lang="en-US" sz="2800" dirty="0"/>
          </a:p>
        </p:txBody>
      </p:sp>
      <p:sp>
        <p:nvSpPr>
          <p:cNvPr id="3" name="Rectangle 2"/>
          <p:cNvSpPr/>
          <p:nvPr/>
        </p:nvSpPr>
        <p:spPr>
          <a:xfrm>
            <a:off x="457200" y="1311285"/>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4" name="Rectangle 3"/>
              <p:cNvSpPr/>
              <p:nvPr/>
            </p:nvSpPr>
            <p:spPr>
              <a:xfrm>
                <a:off x="1078002" y="1316057"/>
                <a:ext cx="550048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MS Mincho"/>
                          <a:cs typeface="Times New Roman"/>
                        </a:rPr>
                        <m:t>𝟏</m:t>
                      </m:r>
                      <m:r>
                        <a:rPr lang="en-US" sz="2800" b="1" i="1" smtClean="0">
                          <a:latin typeface="Cambria Math"/>
                          <a:ea typeface="MS Mincho"/>
                          <a:cs typeface="Times New Roman"/>
                        </a:rPr>
                        <m:t>;</m:t>
                      </m:r>
                      <m:r>
                        <a:rPr lang="en-US" sz="2800" b="1" i="1">
                          <a:latin typeface="Cambria Math"/>
                          <a:ea typeface="MS Mincho"/>
                          <a:cs typeface="Times New Roman"/>
                        </a:rPr>
                        <m:t>𝟔</m:t>
                      </m:r>
                      <m:r>
                        <a:rPr lang="en-US" sz="2800" b="1" i="1" smtClean="0">
                          <a:latin typeface="Cambria Math"/>
                          <a:ea typeface="MS Mincho"/>
                          <a:cs typeface="Times New Roman"/>
                        </a:rPr>
                        <m:t>;</m:t>
                      </m:r>
                      <m:r>
                        <a:rPr lang="en-US" sz="2800" b="1" i="1">
                          <a:latin typeface="Cambria Math"/>
                          <a:ea typeface="MS Mincho"/>
                          <a:cs typeface="Times New Roman"/>
                        </a:rPr>
                        <m:t>𝟑𝟔</m:t>
                      </m:r>
                      <m:r>
                        <a:rPr lang="en-US" sz="2800" b="1" i="1">
                          <a:latin typeface="Cambria Math"/>
                          <a:ea typeface="MS Mincho"/>
                          <a:cs typeface="Times New Roman"/>
                        </a:rPr>
                        <m:t>,;</m:t>
                      </m:r>
                      <m:r>
                        <a:rPr lang="en-US" sz="2800" b="1" i="1">
                          <a:latin typeface="Cambria Math"/>
                          <a:ea typeface="MS Mincho"/>
                          <a:cs typeface="Times New Roman"/>
                        </a:rPr>
                        <m:t>𝟐𝟏𝟔</m:t>
                      </m:r>
                      <m:r>
                        <a:rPr lang="en-US" sz="2800" b="1" i="1" smtClean="0">
                          <a:latin typeface="Cambria Math"/>
                          <a:ea typeface="MS Mincho"/>
                          <a:cs typeface="Times New Roman"/>
                        </a:rPr>
                        <m:t>;</m:t>
                      </m:r>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𝟐𝟗𝟔</m:t>
                      </m:r>
                      <m:r>
                        <a:rPr lang="en-US" sz="2800" b="1" i="1" smtClean="0">
                          <a:latin typeface="Cambria Math"/>
                          <a:ea typeface="MS Mincho"/>
                          <a:cs typeface="Times New Roman"/>
                        </a:rPr>
                        <m:t>;</m:t>
                      </m:r>
                      <m:r>
                        <a:rPr lang="en-US" sz="2800" b="1" i="1">
                          <a:latin typeface="Cambria Math"/>
                          <a:ea typeface="MS Mincho"/>
                          <a:cs typeface="Times New Roman"/>
                        </a:rPr>
                        <m:t>…………….</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078002" y="1316057"/>
                <a:ext cx="5500480" cy="523220"/>
              </a:xfrm>
              <a:prstGeom prst="rect">
                <a:avLst/>
              </a:prstGeom>
              <a:blipFill rotWithShape="1">
                <a:blip r:embed="rId3"/>
                <a:stretch>
                  <a:fillRect t="-10465" r="-1441" b="-32558"/>
                </a:stretch>
              </a:blipFill>
            </p:spPr>
            <p:txBody>
              <a:bodyPr/>
              <a:lstStyle/>
              <a:p>
                <a:r>
                  <a:rPr lang="en-US">
                    <a:noFill/>
                  </a:rPr>
                  <a:t> </a:t>
                </a:r>
              </a:p>
            </p:txBody>
          </p:sp>
        </mc:Fallback>
      </mc:AlternateContent>
    </p:spTree>
    <p:extLst>
      <p:ext uri="{BB962C8B-B14F-4D97-AF65-F5344CB8AC3E}">
        <p14:creationId xmlns:p14="http://schemas.microsoft.com/office/powerpoint/2010/main" val="3988939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3619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ea typeface="MS Mincho"/>
                <a:cs typeface="Times New Roman"/>
              </a:rPr>
              <a:t>Find the common ratio and the next number.</a:t>
            </a:r>
            <a:endParaRPr lang="en-US" sz="2800" dirty="0"/>
          </a:p>
        </p:txBody>
      </p:sp>
      <p:sp>
        <p:nvSpPr>
          <p:cNvPr id="3" name="Rectangle 2"/>
          <p:cNvSpPr/>
          <p:nvPr/>
        </p:nvSpPr>
        <p:spPr>
          <a:xfrm>
            <a:off x="457200" y="1311285"/>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4" name="Rectangle 3"/>
              <p:cNvSpPr/>
              <p:nvPr/>
            </p:nvSpPr>
            <p:spPr>
              <a:xfrm>
                <a:off x="1078002" y="1316057"/>
                <a:ext cx="550048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MS Mincho"/>
                          <a:cs typeface="Times New Roman"/>
                        </a:rPr>
                        <m:t>𝟏</m:t>
                      </m:r>
                      <m:r>
                        <a:rPr lang="en-US" sz="2800" b="1" i="1" smtClean="0">
                          <a:latin typeface="Cambria Math"/>
                          <a:ea typeface="MS Mincho"/>
                          <a:cs typeface="Times New Roman"/>
                        </a:rPr>
                        <m:t>;</m:t>
                      </m:r>
                      <m:r>
                        <a:rPr lang="en-US" sz="2800" b="1" i="1">
                          <a:latin typeface="Cambria Math"/>
                          <a:ea typeface="MS Mincho"/>
                          <a:cs typeface="Times New Roman"/>
                        </a:rPr>
                        <m:t>𝟔</m:t>
                      </m:r>
                      <m:r>
                        <a:rPr lang="en-US" sz="2800" b="1" i="1" smtClean="0">
                          <a:latin typeface="Cambria Math"/>
                          <a:ea typeface="MS Mincho"/>
                          <a:cs typeface="Times New Roman"/>
                        </a:rPr>
                        <m:t>;</m:t>
                      </m:r>
                      <m:r>
                        <a:rPr lang="en-US" sz="2800" b="1" i="1">
                          <a:latin typeface="Cambria Math"/>
                          <a:ea typeface="MS Mincho"/>
                          <a:cs typeface="Times New Roman"/>
                        </a:rPr>
                        <m:t>𝟑𝟔</m:t>
                      </m:r>
                      <m:r>
                        <a:rPr lang="en-US" sz="2800" b="1" i="1">
                          <a:latin typeface="Cambria Math"/>
                          <a:ea typeface="MS Mincho"/>
                          <a:cs typeface="Times New Roman"/>
                        </a:rPr>
                        <m:t>,;</m:t>
                      </m:r>
                      <m:r>
                        <a:rPr lang="en-US" sz="2800" b="1" i="1">
                          <a:latin typeface="Cambria Math"/>
                          <a:ea typeface="MS Mincho"/>
                          <a:cs typeface="Times New Roman"/>
                        </a:rPr>
                        <m:t>𝟐𝟏𝟔</m:t>
                      </m:r>
                      <m:r>
                        <a:rPr lang="en-US" sz="2800" b="1" i="1" smtClean="0">
                          <a:latin typeface="Cambria Math"/>
                          <a:ea typeface="MS Mincho"/>
                          <a:cs typeface="Times New Roman"/>
                        </a:rPr>
                        <m:t>;</m:t>
                      </m:r>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𝟐𝟗𝟔</m:t>
                      </m:r>
                      <m:r>
                        <a:rPr lang="en-US" sz="2800" b="1" i="1" smtClean="0">
                          <a:latin typeface="Cambria Math"/>
                          <a:ea typeface="MS Mincho"/>
                          <a:cs typeface="Times New Roman"/>
                        </a:rPr>
                        <m:t>;</m:t>
                      </m:r>
                      <m:r>
                        <a:rPr lang="en-US" sz="2800" b="1" i="1">
                          <a:latin typeface="Cambria Math"/>
                          <a:ea typeface="MS Mincho"/>
                          <a:cs typeface="Times New Roman"/>
                        </a:rPr>
                        <m:t>…………….</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078002" y="1316057"/>
                <a:ext cx="5500480" cy="523220"/>
              </a:xfrm>
              <a:prstGeom prst="rect">
                <a:avLst/>
              </a:prstGeom>
              <a:blipFill rotWithShape="1">
                <a:blip r:embed="rId3"/>
                <a:stretch>
                  <a:fillRect t="-10465" r="-1441" b="-32558"/>
                </a:stretch>
              </a:blipFill>
            </p:spPr>
            <p:txBody>
              <a:bodyPr/>
              <a:lstStyle/>
              <a:p>
                <a:r>
                  <a:rPr lang="en-US">
                    <a:noFill/>
                  </a:rPr>
                  <a:t> </a:t>
                </a:r>
              </a:p>
            </p:txBody>
          </p:sp>
        </mc:Fallback>
      </mc:AlternateContent>
      <p:sp>
        <p:nvSpPr>
          <p:cNvPr id="6" name="Rectangle 5"/>
          <p:cNvSpPr/>
          <p:nvPr/>
        </p:nvSpPr>
        <p:spPr>
          <a:xfrm>
            <a:off x="429666" y="1733550"/>
            <a:ext cx="8610600" cy="954107"/>
          </a:xfrm>
          <a:prstGeom prst="rect">
            <a:avLst/>
          </a:prstGeom>
        </p:spPr>
        <p:txBody>
          <a:bodyPr wrap="square">
            <a:spAutoFit/>
          </a:bodyPr>
          <a:lstStyle/>
          <a:p>
            <a:r>
              <a:rPr lang="en-US" sz="2800" dirty="0"/>
              <a:t>The pattern starts with  1 and continued by multiplying by  6  to the last number each time. The common ratio is </a:t>
            </a:r>
            <a:r>
              <a:rPr lang="en-US" sz="2800" b="1" dirty="0">
                <a:solidFill>
                  <a:srgbClr val="FF0000"/>
                </a:solidFill>
              </a:rPr>
              <a:t>6</a:t>
            </a:r>
          </a:p>
        </p:txBody>
      </p:sp>
      <mc:AlternateContent xmlns:mc="http://schemas.openxmlformats.org/markup-compatibility/2006" xmlns:a14="http://schemas.microsoft.com/office/drawing/2010/main">
        <mc:Choice Requires="a14">
          <p:sp>
            <p:nvSpPr>
              <p:cNvPr id="7" name="Rectangle 6"/>
              <p:cNvSpPr/>
              <p:nvPr/>
            </p:nvSpPr>
            <p:spPr>
              <a:xfrm>
                <a:off x="673774" y="2716995"/>
                <a:ext cx="171072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𝟔</m:t>
                      </m:r>
                      <m:r>
                        <a:rPr lang="en-US" sz="2800" b="1" i="1">
                          <a:latin typeface="Cambria Math"/>
                          <a:ea typeface="MS Mincho"/>
                          <a:cs typeface="Times New Roman"/>
                        </a:rPr>
                        <m:t>=</m:t>
                      </m:r>
                      <m:r>
                        <a:rPr lang="en-US" sz="2800" b="1" i="1">
                          <a:latin typeface="Cambria Math"/>
                          <a:ea typeface="MS Mincho"/>
                          <a:cs typeface="Times New Roman"/>
                        </a:rPr>
                        <m:t>𝟔</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673774" y="2716995"/>
                <a:ext cx="1710725" cy="523220"/>
              </a:xfrm>
              <a:prstGeom prst="rect">
                <a:avLst/>
              </a:prstGeom>
              <a:blipFill rotWithShape="1">
                <a:blip r:embed="rId4"/>
                <a:stretch>
                  <a:fillRect t="-10465" r="-9286"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647193" y="3240215"/>
                <a:ext cx="192552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𝟔</m:t>
                      </m:r>
                      <m:r>
                        <a:rPr lang="en-US" sz="2800" b="1" i="1">
                          <a:latin typeface="Cambria Math"/>
                          <a:ea typeface="MS Mincho"/>
                          <a:cs typeface="Times New Roman"/>
                        </a:rPr>
                        <m:t>∗</m:t>
                      </m:r>
                      <m:r>
                        <a:rPr lang="en-US" sz="2800" b="1" i="1">
                          <a:latin typeface="Cambria Math"/>
                          <a:ea typeface="MS Mincho"/>
                          <a:cs typeface="Times New Roman"/>
                        </a:rPr>
                        <m:t>𝟔</m:t>
                      </m:r>
                      <m:r>
                        <a:rPr lang="en-US" sz="2800" b="1" i="1">
                          <a:latin typeface="Cambria Math"/>
                          <a:ea typeface="MS Mincho"/>
                          <a:cs typeface="Times New Roman"/>
                        </a:rPr>
                        <m:t>=</m:t>
                      </m:r>
                      <m:r>
                        <a:rPr lang="en-US" sz="2800" b="1" i="1">
                          <a:latin typeface="Cambria Math"/>
                          <a:ea typeface="MS Mincho"/>
                          <a:cs typeface="Times New Roman"/>
                        </a:rPr>
                        <m:t>𝟑𝟔</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647193" y="3240215"/>
                <a:ext cx="1925527" cy="523220"/>
              </a:xfrm>
              <a:prstGeom prst="rect">
                <a:avLst/>
              </a:prstGeom>
              <a:blipFill rotWithShape="1">
                <a:blip r:embed="rId5"/>
                <a:stretch>
                  <a:fillRect t="-10588" r="-8228" b="-341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7200" y="3763435"/>
                <a:ext cx="235513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𝟑𝟔</m:t>
                      </m:r>
                      <m:r>
                        <a:rPr lang="en-US" sz="2800" b="1" i="1">
                          <a:latin typeface="Cambria Math"/>
                          <a:ea typeface="MS Mincho"/>
                          <a:cs typeface="Times New Roman"/>
                        </a:rPr>
                        <m:t>∗</m:t>
                      </m:r>
                      <m:r>
                        <a:rPr lang="en-US" sz="2800" b="1" i="1">
                          <a:latin typeface="Cambria Math"/>
                          <a:ea typeface="MS Mincho"/>
                          <a:cs typeface="Times New Roman"/>
                        </a:rPr>
                        <m:t>𝟔</m:t>
                      </m:r>
                      <m:r>
                        <a:rPr lang="en-US" sz="2800" b="1" i="1">
                          <a:latin typeface="Cambria Math"/>
                          <a:ea typeface="MS Mincho"/>
                          <a:cs typeface="Times New Roman"/>
                        </a:rPr>
                        <m:t>=</m:t>
                      </m:r>
                      <m:r>
                        <a:rPr lang="en-US" sz="2800" b="1" i="1">
                          <a:latin typeface="Cambria Math"/>
                          <a:ea typeface="MS Mincho"/>
                          <a:cs typeface="Times New Roman"/>
                        </a:rPr>
                        <m:t>𝟐𝟏𝟔</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457200" y="3763435"/>
                <a:ext cx="2355132" cy="523220"/>
              </a:xfrm>
              <a:prstGeom prst="rect">
                <a:avLst/>
              </a:prstGeom>
              <a:blipFill rotWithShape="1">
                <a:blip r:embed="rId6"/>
                <a:stretch>
                  <a:fillRect t="-10465" r="-621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228600" y="4255609"/>
                <a:ext cx="2918299"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𝟐𝟏𝟔</m:t>
                      </m:r>
                      <m:r>
                        <a:rPr lang="en-US" sz="2800" b="1" i="1">
                          <a:latin typeface="Cambria Math"/>
                          <a:ea typeface="MS Mincho"/>
                          <a:cs typeface="Times New Roman"/>
                        </a:rPr>
                        <m:t>∗</m:t>
                      </m:r>
                      <m:r>
                        <a:rPr lang="en-US" sz="2800" b="1" i="1">
                          <a:latin typeface="Cambria Math"/>
                          <a:ea typeface="MS Mincho"/>
                          <a:cs typeface="Times New Roman"/>
                        </a:rPr>
                        <m:t>𝟔</m:t>
                      </m:r>
                      <m:r>
                        <a:rPr lang="en-US" sz="2800" b="1" i="1">
                          <a:latin typeface="Cambria Math"/>
                          <a:ea typeface="MS Mincho"/>
                          <a:cs typeface="Times New Roman"/>
                        </a:rPr>
                        <m:t>=</m:t>
                      </m:r>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𝟐𝟗𝟔</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228600" y="4255609"/>
                <a:ext cx="2918299" cy="523220"/>
              </a:xfrm>
              <a:prstGeom prst="rect">
                <a:avLst/>
              </a:prstGeom>
              <a:blipFill rotWithShape="1">
                <a:blip r:embed="rId7"/>
                <a:stretch>
                  <a:fillRect t="-10465" r="-5230"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081668" y="2716995"/>
                <a:ext cx="326666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𝟐𝟗𝟔</m:t>
                      </m:r>
                      <m:r>
                        <a:rPr lang="en-US" sz="2800" b="1" i="1">
                          <a:latin typeface="Cambria Math"/>
                          <a:ea typeface="MS Mincho"/>
                          <a:cs typeface="Times New Roman"/>
                        </a:rPr>
                        <m:t>∗</m:t>
                      </m:r>
                      <m:r>
                        <a:rPr lang="en-US" sz="2800" b="1" i="1">
                          <a:latin typeface="Cambria Math"/>
                          <a:ea typeface="MS Mincho"/>
                          <a:cs typeface="Times New Roman"/>
                        </a:rPr>
                        <m:t>𝟔</m:t>
                      </m:r>
                      <m:r>
                        <a:rPr lang="en-US" sz="2800" b="1" i="1">
                          <a:latin typeface="Cambria Math"/>
                          <a:ea typeface="MS Mincho"/>
                          <a:cs typeface="Times New Roman"/>
                        </a:rPr>
                        <m:t>=</m:t>
                      </m:r>
                      <m:r>
                        <a:rPr lang="en-US" sz="2800" b="1" i="1" smtClean="0">
                          <a:solidFill>
                            <a:srgbClr val="FF0000"/>
                          </a:solidFill>
                          <a:latin typeface="Cambria Math"/>
                          <a:ea typeface="MS Mincho"/>
                          <a:cs typeface="Times New Roman"/>
                        </a:rPr>
                        <m:t>𝟕</m:t>
                      </m:r>
                      <m:r>
                        <a:rPr lang="en-US" sz="2800" b="1" i="1" smtClean="0">
                          <a:solidFill>
                            <a:srgbClr val="FF0000"/>
                          </a:solidFill>
                          <a:latin typeface="Cambria Math"/>
                          <a:ea typeface="MS Mincho"/>
                          <a:cs typeface="Times New Roman"/>
                        </a:rPr>
                        <m:t>,</m:t>
                      </m:r>
                      <m:r>
                        <a:rPr lang="en-US" sz="2800" b="1" i="1" smtClean="0">
                          <a:solidFill>
                            <a:srgbClr val="FF0000"/>
                          </a:solidFill>
                          <a:latin typeface="Cambria Math"/>
                          <a:ea typeface="MS Mincho"/>
                          <a:cs typeface="Times New Roman"/>
                        </a:rPr>
                        <m:t>𝟕𝟕𝟔</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4081668" y="2716995"/>
                <a:ext cx="3266663" cy="523220"/>
              </a:xfrm>
              <a:prstGeom prst="rect">
                <a:avLst/>
              </a:prstGeom>
              <a:blipFill rotWithShape="1">
                <a:blip r:embed="rId8"/>
                <a:stretch>
                  <a:fillRect t="-10465" r="-4486" b="-32558"/>
                </a:stretch>
              </a:blipFill>
            </p:spPr>
            <p:txBody>
              <a:bodyPr/>
              <a:lstStyle/>
              <a:p>
                <a:r>
                  <a:rPr lang="en-US">
                    <a:noFill/>
                  </a:rPr>
                  <a:t> </a:t>
                </a:r>
              </a:p>
            </p:txBody>
          </p:sp>
        </mc:Fallback>
      </mc:AlternateContent>
      <p:sp>
        <p:nvSpPr>
          <p:cNvPr id="12" name="Rectangle 11"/>
          <p:cNvSpPr/>
          <p:nvPr/>
        </p:nvSpPr>
        <p:spPr>
          <a:xfrm>
            <a:off x="4081668" y="3417835"/>
            <a:ext cx="3072059" cy="523220"/>
          </a:xfrm>
          <a:prstGeom prst="rect">
            <a:avLst/>
          </a:prstGeom>
        </p:spPr>
        <p:txBody>
          <a:bodyPr wrap="none">
            <a:spAutoFit/>
          </a:bodyPr>
          <a:lstStyle/>
          <a:p>
            <a:r>
              <a:rPr lang="en-US" sz="2800" b="1" dirty="0">
                <a:ea typeface="MS Mincho"/>
                <a:cs typeface="Times New Roman"/>
              </a:rPr>
              <a:t> </a:t>
            </a:r>
            <a:r>
              <a:rPr lang="en-US" sz="2800" dirty="0">
                <a:ea typeface="Times New Roman"/>
              </a:rPr>
              <a:t>The next number is</a:t>
            </a:r>
            <a:endParaRPr lang="en-US" sz="2800" dirty="0"/>
          </a:p>
        </p:txBody>
      </p:sp>
      <mc:AlternateContent xmlns:mc="http://schemas.openxmlformats.org/markup-compatibility/2006" xmlns:a14="http://schemas.microsoft.com/office/drawing/2010/main">
        <mc:Choice Requires="a14">
          <p:sp>
            <p:nvSpPr>
              <p:cNvPr id="14" name="Rectangle 13"/>
              <p:cNvSpPr/>
              <p:nvPr/>
            </p:nvSpPr>
            <p:spPr>
              <a:xfrm>
                <a:off x="7153727" y="3417835"/>
                <a:ext cx="125919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FF0000"/>
                          </a:solidFill>
                          <a:latin typeface="Cambria Math"/>
                          <a:ea typeface="MS Mincho"/>
                          <a:cs typeface="Times New Roman"/>
                        </a:rPr>
                        <m:t>𝟕</m:t>
                      </m:r>
                      <m:r>
                        <a:rPr lang="en-US" sz="2800" b="1" i="1" smtClean="0">
                          <a:solidFill>
                            <a:srgbClr val="FF0000"/>
                          </a:solidFill>
                          <a:latin typeface="Cambria Math"/>
                          <a:ea typeface="MS Mincho"/>
                          <a:cs typeface="Times New Roman"/>
                        </a:rPr>
                        <m:t>,</m:t>
                      </m:r>
                      <m:r>
                        <a:rPr lang="en-US" sz="2800" b="1" i="1" smtClean="0">
                          <a:solidFill>
                            <a:srgbClr val="FF0000"/>
                          </a:solidFill>
                          <a:latin typeface="Cambria Math"/>
                          <a:ea typeface="MS Mincho"/>
                          <a:cs typeface="Times New Roman"/>
                        </a:rPr>
                        <m:t>𝟕𝟕𝟔</m:t>
                      </m:r>
                    </m:oMath>
                  </m:oMathPara>
                </a14:m>
                <a:endParaRPr lang="en-US" sz="2800" dirty="0">
                  <a:solidFill>
                    <a:srgbClr val="FF0000"/>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7153727" y="3417835"/>
                <a:ext cx="1259191" cy="523220"/>
              </a:xfrm>
              <a:prstGeom prst="rect">
                <a:avLst/>
              </a:prstGeom>
              <a:blipFill rotWithShape="1">
                <a:blip r:embed="rId9"/>
                <a:stretch>
                  <a:fillRect t="-10588" r="-12621" b="-34118"/>
                </a:stretch>
              </a:blipFill>
            </p:spPr>
            <p:txBody>
              <a:bodyPr/>
              <a:lstStyle/>
              <a:p>
                <a:r>
                  <a:rPr lang="en-US">
                    <a:noFill/>
                  </a:rPr>
                  <a:t> </a:t>
                </a:r>
              </a:p>
            </p:txBody>
          </p:sp>
        </mc:Fallback>
      </mc:AlternateContent>
    </p:spTree>
    <p:extLst>
      <p:ext uri="{BB962C8B-B14F-4D97-AF65-F5344CB8AC3E}">
        <p14:creationId xmlns:p14="http://schemas.microsoft.com/office/powerpoint/2010/main" val="1196067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74"/>
            <a:ext cx="8077200" cy="407437"/>
          </a:xfrm>
        </p:spPr>
        <p:txBody>
          <a:bodyPr>
            <a:normAutofit/>
          </a:bodyPr>
          <a:lstStyle/>
          <a:p>
            <a:pPr algn="l"/>
            <a:r>
              <a:rPr lang="en-US" sz="1700" b="1" dirty="0">
                <a:latin typeface="Cambria" panose="02040503050406030204" pitchFamily="18" charset="0"/>
              </a:rPr>
              <a:t>Patterns</a:t>
            </a:r>
          </a:p>
        </p:txBody>
      </p:sp>
      <p:sp>
        <p:nvSpPr>
          <p:cNvPr id="3" name="Content Placeholder 2"/>
          <p:cNvSpPr>
            <a:spLocks noGrp="1"/>
          </p:cNvSpPr>
          <p:nvPr>
            <p:ph idx="1"/>
          </p:nvPr>
        </p:nvSpPr>
        <p:spPr>
          <a:xfrm>
            <a:off x="457200" y="666750"/>
            <a:ext cx="8229600" cy="4112079"/>
          </a:xfrm>
        </p:spPr>
        <p:txBody>
          <a:bodyPr>
            <a:normAutofit/>
          </a:bodyPr>
          <a:lstStyle/>
          <a:p>
            <a:pPr marL="0" indent="0" algn="ctr">
              <a:buNone/>
            </a:pPr>
            <a:r>
              <a:rPr lang="en-US" sz="2600" b="1" dirty="0">
                <a:solidFill>
                  <a:srgbClr val="0070C0"/>
                </a:solidFill>
              </a:rPr>
              <a:t>Students will be able to:</a:t>
            </a:r>
          </a:p>
          <a:p>
            <a:pPr marL="0" indent="0" algn="ctr">
              <a:buNone/>
            </a:pPr>
            <a:r>
              <a:rPr lang="en-US" sz="2600" dirty="0"/>
              <a:t>Analyze patterns and relationships</a:t>
            </a:r>
          </a:p>
          <a:p>
            <a:pPr marL="0" indent="0" algn="ctr">
              <a:buNone/>
            </a:pPr>
            <a:r>
              <a:rPr lang="en-US" sz="2600" b="1" dirty="0">
                <a:solidFill>
                  <a:srgbClr val="0070C0"/>
                </a:solidFill>
              </a:rPr>
              <a:t>Key Vocabulary:</a:t>
            </a:r>
          </a:p>
          <a:p>
            <a:pPr marL="0" indent="0" algn="ctr">
              <a:buNone/>
            </a:pPr>
            <a:r>
              <a:rPr lang="en-US" sz="2600" dirty="0"/>
              <a:t>Patterns</a:t>
            </a:r>
          </a:p>
          <a:p>
            <a:pPr marL="0" indent="0" algn="ctr">
              <a:buNone/>
            </a:pPr>
            <a:r>
              <a:rPr lang="en-US" sz="2600" dirty="0"/>
              <a:t>Rules</a:t>
            </a:r>
          </a:p>
          <a:p>
            <a:pPr marL="0" indent="0" algn="ctr">
              <a:buNone/>
            </a:pPr>
            <a:r>
              <a:rPr lang="en-US" sz="2600" dirty="0"/>
              <a:t>Number patterns</a:t>
            </a:r>
          </a:p>
          <a:p>
            <a:pPr marL="0" indent="0" algn="ctr">
              <a:buNone/>
            </a:pPr>
            <a:endParaRPr lang="en-US" sz="2600" dirty="0"/>
          </a:p>
          <a:p>
            <a:pPr marL="0" indent="0" algn="ctr">
              <a:buNone/>
            </a:pPr>
            <a:endParaRPr lang="en-US" sz="2600" dirty="0"/>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dirty="0">
              <a:ea typeface="MS Mincho"/>
              <a:cs typeface="Times New Roman"/>
            </a:endParaRPr>
          </a:p>
          <a:p>
            <a:pPr marL="0" indent="0" algn="ctr">
              <a:buNone/>
            </a:pPr>
            <a:endParaRPr lang="en-US" sz="2600" b="1" dirty="0">
              <a:solidFill>
                <a:srgbClr val="0070C0"/>
              </a:solidFill>
            </a:endParaRPr>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b="1" dirty="0">
              <a:solidFill>
                <a:srgbClr val="0070C0"/>
              </a:solidFill>
            </a:endParaRPr>
          </a:p>
          <a:p>
            <a:pPr marL="0" indent="0" algn="ctr">
              <a:buNone/>
            </a:pPr>
            <a:endParaRPr lang="en-US" sz="2600" dirty="0"/>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b="1" dirty="0">
              <a:solidFill>
                <a:srgbClr val="0070C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4445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3619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ea typeface="MS Mincho"/>
                <a:cs typeface="Times New Roman"/>
              </a:rPr>
              <a:t>Find the common ratio and the next number.</a:t>
            </a:r>
            <a:endParaRPr lang="en-US" sz="2800" dirty="0"/>
          </a:p>
        </p:txBody>
      </p:sp>
      <p:sp>
        <p:nvSpPr>
          <p:cNvPr id="3" name="Rectangle 2"/>
          <p:cNvSpPr/>
          <p:nvPr/>
        </p:nvSpPr>
        <p:spPr>
          <a:xfrm>
            <a:off x="353924" y="1278153"/>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4" name="Rectangle 3"/>
              <p:cNvSpPr/>
              <p:nvPr/>
            </p:nvSpPr>
            <p:spPr>
              <a:xfrm>
                <a:off x="1051105" y="1278153"/>
                <a:ext cx="4431854" cy="523220"/>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𝟐𝟒</m:t>
                      </m:r>
                      <m:r>
                        <a:rPr lang="en-US" sz="2800" b="1" i="1">
                          <a:latin typeface="Cambria Math"/>
                          <a:ea typeface="MS Mincho"/>
                          <a:cs typeface="Times New Roman"/>
                        </a:rPr>
                        <m:t>, </m:t>
                      </m:r>
                      <m:r>
                        <a:rPr lang="en-US" sz="2800" b="1" i="1">
                          <a:latin typeface="Cambria Math"/>
                          <a:ea typeface="MS Mincho"/>
                          <a:cs typeface="Times New Roman"/>
                        </a:rPr>
                        <m:t>𝟏𝟐</m:t>
                      </m:r>
                      <m:r>
                        <a:rPr lang="en-US" sz="2800" b="1" i="1">
                          <a:latin typeface="Cambria Math"/>
                          <a:ea typeface="MS Mincho"/>
                          <a:cs typeface="Times New Roman"/>
                        </a:rPr>
                        <m:t>, </m:t>
                      </m:r>
                      <m:r>
                        <a:rPr lang="en-US" sz="2800" b="1" i="1">
                          <a:latin typeface="Cambria Math"/>
                          <a:ea typeface="MS Mincho"/>
                          <a:cs typeface="Times New Roman"/>
                        </a:rPr>
                        <m:t>𝟔</m:t>
                      </m:r>
                      <m:r>
                        <a:rPr lang="en-US" sz="2800" b="1" i="1">
                          <a:latin typeface="Cambria Math"/>
                          <a:ea typeface="MS Mincho"/>
                          <a:cs typeface="Times New Roman"/>
                        </a:rPr>
                        <m:t>, </m:t>
                      </m:r>
                      <m:r>
                        <a:rPr lang="en-US" sz="2800" b="1" i="1">
                          <a:latin typeface="Cambria Math"/>
                          <a:ea typeface="MS Mincho"/>
                          <a:cs typeface="Times New Roman"/>
                        </a:rPr>
                        <m:t>𝟑</m:t>
                      </m:r>
                      <m:r>
                        <a:rPr lang="en-US" sz="2800" b="1" i="1">
                          <a:latin typeface="Cambria Math"/>
                          <a:ea typeface="MS Mincho"/>
                          <a:cs typeface="Times New Roman"/>
                        </a:rPr>
                        <m:t>, </m:t>
                      </m:r>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𝟓</m:t>
                      </m:r>
                      <m:r>
                        <a:rPr lang="en-US" sz="2800" b="1" i="1">
                          <a:latin typeface="Cambria Math"/>
                          <a:ea typeface="MS Mincho"/>
                          <a:cs typeface="Times New Roman"/>
                        </a:rPr>
                        <m:t>…………….</m:t>
                      </m:r>
                    </m:oMath>
                  </m:oMathPara>
                </a14:m>
                <a:endParaRPr lang="en-US" sz="2800" b="1" dirty="0">
                  <a:solidFill>
                    <a:prstClr val="black"/>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1051105" y="1278153"/>
                <a:ext cx="4431854" cy="523220"/>
              </a:xfrm>
              <a:prstGeom prst="rect">
                <a:avLst/>
              </a:prstGeom>
              <a:blipFill rotWithShape="1">
                <a:blip r:embed="rId3"/>
                <a:stretch>
                  <a:fillRect t="-10465" r="-3301" b="-32558"/>
                </a:stretch>
              </a:blipFill>
            </p:spPr>
            <p:txBody>
              <a:bodyPr/>
              <a:lstStyle/>
              <a:p>
                <a:r>
                  <a:rPr lang="en-US">
                    <a:noFill/>
                  </a:rPr>
                  <a:t> </a:t>
                </a:r>
              </a:p>
            </p:txBody>
          </p:sp>
        </mc:Fallback>
      </mc:AlternateContent>
    </p:spTree>
    <p:extLst>
      <p:ext uri="{BB962C8B-B14F-4D97-AF65-F5344CB8AC3E}">
        <p14:creationId xmlns:p14="http://schemas.microsoft.com/office/powerpoint/2010/main" val="1635107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3619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ea typeface="MS Mincho"/>
                <a:cs typeface="Times New Roman"/>
              </a:rPr>
              <a:t>Find the common ratio and the next number.</a:t>
            </a:r>
            <a:endParaRPr lang="en-US" sz="2800" dirty="0"/>
          </a:p>
        </p:txBody>
      </p:sp>
      <p:sp>
        <p:nvSpPr>
          <p:cNvPr id="3" name="Rectangle 2"/>
          <p:cNvSpPr/>
          <p:nvPr/>
        </p:nvSpPr>
        <p:spPr>
          <a:xfrm>
            <a:off x="353924" y="1278153"/>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4" name="Rectangle 3"/>
              <p:cNvSpPr/>
              <p:nvPr/>
            </p:nvSpPr>
            <p:spPr>
              <a:xfrm>
                <a:off x="1051105" y="1278153"/>
                <a:ext cx="4431854" cy="523220"/>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𝟐𝟒</m:t>
                      </m:r>
                      <m:r>
                        <a:rPr lang="en-US" sz="2800" b="1" i="1">
                          <a:latin typeface="Cambria Math"/>
                          <a:ea typeface="MS Mincho"/>
                          <a:cs typeface="Times New Roman"/>
                        </a:rPr>
                        <m:t>, </m:t>
                      </m:r>
                      <m:r>
                        <a:rPr lang="en-US" sz="2800" b="1" i="1">
                          <a:latin typeface="Cambria Math"/>
                          <a:ea typeface="MS Mincho"/>
                          <a:cs typeface="Times New Roman"/>
                        </a:rPr>
                        <m:t>𝟏𝟐</m:t>
                      </m:r>
                      <m:r>
                        <a:rPr lang="en-US" sz="2800" b="1" i="1">
                          <a:latin typeface="Cambria Math"/>
                          <a:ea typeface="MS Mincho"/>
                          <a:cs typeface="Times New Roman"/>
                        </a:rPr>
                        <m:t>, </m:t>
                      </m:r>
                      <m:r>
                        <a:rPr lang="en-US" sz="2800" b="1" i="1">
                          <a:latin typeface="Cambria Math"/>
                          <a:ea typeface="MS Mincho"/>
                          <a:cs typeface="Times New Roman"/>
                        </a:rPr>
                        <m:t>𝟔</m:t>
                      </m:r>
                      <m:r>
                        <a:rPr lang="en-US" sz="2800" b="1" i="1">
                          <a:latin typeface="Cambria Math"/>
                          <a:ea typeface="MS Mincho"/>
                          <a:cs typeface="Times New Roman"/>
                        </a:rPr>
                        <m:t>, </m:t>
                      </m:r>
                      <m:r>
                        <a:rPr lang="en-US" sz="2800" b="1" i="1">
                          <a:latin typeface="Cambria Math"/>
                          <a:ea typeface="MS Mincho"/>
                          <a:cs typeface="Times New Roman"/>
                        </a:rPr>
                        <m:t>𝟑</m:t>
                      </m:r>
                      <m:r>
                        <a:rPr lang="en-US" sz="2800" b="1" i="1">
                          <a:latin typeface="Cambria Math"/>
                          <a:ea typeface="MS Mincho"/>
                          <a:cs typeface="Times New Roman"/>
                        </a:rPr>
                        <m:t>, </m:t>
                      </m:r>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𝟓</m:t>
                      </m:r>
                      <m:r>
                        <a:rPr lang="en-US" sz="2800" b="1" i="1">
                          <a:latin typeface="Cambria Math"/>
                          <a:ea typeface="MS Mincho"/>
                          <a:cs typeface="Times New Roman"/>
                        </a:rPr>
                        <m:t>…………….</m:t>
                      </m:r>
                    </m:oMath>
                  </m:oMathPara>
                </a14:m>
                <a:endParaRPr lang="en-US" sz="2800" b="1" dirty="0">
                  <a:solidFill>
                    <a:prstClr val="black"/>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1051105" y="1278153"/>
                <a:ext cx="4431854" cy="523220"/>
              </a:xfrm>
              <a:prstGeom prst="rect">
                <a:avLst/>
              </a:prstGeom>
              <a:blipFill rotWithShape="1">
                <a:blip r:embed="rId3"/>
                <a:stretch>
                  <a:fillRect t="-10465" r="-3301" b="-32558"/>
                </a:stretch>
              </a:blipFill>
            </p:spPr>
            <p:txBody>
              <a:bodyPr/>
              <a:lstStyle/>
              <a:p>
                <a:r>
                  <a:rPr lang="en-US">
                    <a:noFill/>
                  </a:rPr>
                  <a:t> </a:t>
                </a:r>
              </a:p>
            </p:txBody>
          </p:sp>
        </mc:Fallback>
      </mc:AlternateContent>
      <p:sp>
        <p:nvSpPr>
          <p:cNvPr id="6" name="Rectangle 5"/>
          <p:cNvSpPr/>
          <p:nvPr/>
        </p:nvSpPr>
        <p:spPr>
          <a:xfrm>
            <a:off x="228600" y="1694241"/>
            <a:ext cx="8839199" cy="954107"/>
          </a:xfrm>
          <a:prstGeom prst="rect">
            <a:avLst/>
          </a:prstGeom>
        </p:spPr>
        <p:txBody>
          <a:bodyPr wrap="square">
            <a:spAutoFit/>
          </a:bodyPr>
          <a:lstStyle/>
          <a:p>
            <a:r>
              <a:rPr lang="en-US" sz="2800" dirty="0"/>
              <a:t>The pattern starts with  24 and continued by multiplying by  0.5  to the last number each time. The common ratio is </a:t>
            </a:r>
            <a:r>
              <a:rPr lang="en-US" sz="2800" b="1" dirty="0">
                <a:solidFill>
                  <a:srgbClr val="FF0000"/>
                </a:solidFill>
              </a:rPr>
              <a:t>0.5</a:t>
            </a:r>
          </a:p>
        </p:txBody>
      </p:sp>
      <mc:AlternateContent xmlns:mc="http://schemas.openxmlformats.org/markup-compatibility/2006" xmlns:a14="http://schemas.microsoft.com/office/drawing/2010/main">
        <mc:Choice Requires="a14">
          <p:sp>
            <p:nvSpPr>
              <p:cNvPr id="7" name="Rectangle 6"/>
              <p:cNvSpPr/>
              <p:nvPr/>
            </p:nvSpPr>
            <p:spPr>
              <a:xfrm>
                <a:off x="582040" y="2639345"/>
                <a:ext cx="248869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𝟐𝟒</m:t>
                      </m:r>
                      <m:r>
                        <a:rPr lang="en-US" sz="2800" b="1" i="1">
                          <a:latin typeface="Cambria Math"/>
                          <a:ea typeface="MS Mincho"/>
                          <a:cs typeface="Times New Roman"/>
                        </a:rPr>
                        <m:t>∗</m:t>
                      </m:r>
                      <m:r>
                        <a:rPr lang="en-US" sz="2800" b="1" i="1">
                          <a:effectLst/>
                          <a:latin typeface="Cambria Math"/>
                          <a:ea typeface="Times New Roman"/>
                          <a:cs typeface="Calibri"/>
                        </a:rPr>
                        <m:t>𝟎</m:t>
                      </m:r>
                      <m:r>
                        <a:rPr lang="en-US" sz="2800" b="1" i="1">
                          <a:effectLst/>
                          <a:latin typeface="Cambria Math"/>
                          <a:ea typeface="Times New Roman"/>
                          <a:cs typeface="Calibri"/>
                        </a:rPr>
                        <m:t>.</m:t>
                      </m:r>
                      <m:r>
                        <a:rPr lang="en-US" sz="2800" b="1" i="1">
                          <a:effectLst/>
                          <a:latin typeface="Cambria Math"/>
                          <a:ea typeface="Times New Roman"/>
                          <a:cs typeface="Calibri"/>
                        </a:rPr>
                        <m:t>𝟓</m:t>
                      </m:r>
                      <m:r>
                        <a:rPr lang="en-US" sz="2800" b="1" i="1">
                          <a:effectLst/>
                          <a:latin typeface="Cambria Math"/>
                          <a:ea typeface="MS Mincho"/>
                          <a:cs typeface="Times New Roman"/>
                        </a:rPr>
                        <m:t>=</m:t>
                      </m:r>
                      <m:r>
                        <a:rPr lang="en-US" sz="2800" b="1" i="1">
                          <a:effectLst/>
                          <a:latin typeface="Cambria Math"/>
                          <a:ea typeface="MS Mincho"/>
                          <a:cs typeface="Times New Roman"/>
                        </a:rPr>
                        <m:t>𝟏𝟐</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582040" y="2639345"/>
                <a:ext cx="2488695" cy="523220"/>
              </a:xfrm>
              <a:prstGeom prst="rect">
                <a:avLst/>
              </a:prstGeom>
              <a:blipFill rotWithShape="1">
                <a:blip r:embed="rId4"/>
                <a:stretch>
                  <a:fillRect t="-10465" r="-6112"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90527" y="3190798"/>
                <a:ext cx="227389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𝟏𝟐</m:t>
                      </m:r>
                      <m:r>
                        <a:rPr lang="en-US" sz="2800" b="1" i="1">
                          <a:latin typeface="Cambria Math"/>
                          <a:ea typeface="MS Mincho"/>
                          <a:cs typeface="Times New Roman"/>
                        </a:rPr>
                        <m:t>∗</m:t>
                      </m:r>
                      <m:r>
                        <a:rPr lang="en-US" sz="2800" b="1" i="1">
                          <a:effectLst/>
                          <a:latin typeface="Cambria Math"/>
                          <a:ea typeface="Times New Roman"/>
                          <a:cs typeface="Calibri"/>
                        </a:rPr>
                        <m:t>𝟎</m:t>
                      </m:r>
                      <m:r>
                        <a:rPr lang="en-US" sz="2800" b="1" i="1">
                          <a:effectLst/>
                          <a:latin typeface="Cambria Math"/>
                          <a:ea typeface="Times New Roman"/>
                          <a:cs typeface="Calibri"/>
                        </a:rPr>
                        <m:t>.</m:t>
                      </m:r>
                      <m:r>
                        <a:rPr lang="en-US" sz="2800" b="1" i="1">
                          <a:effectLst/>
                          <a:latin typeface="Cambria Math"/>
                          <a:ea typeface="Times New Roman"/>
                          <a:cs typeface="Calibri"/>
                        </a:rPr>
                        <m:t>𝟓</m:t>
                      </m:r>
                      <m:r>
                        <a:rPr lang="en-US" sz="2800" b="1" i="1">
                          <a:effectLst/>
                          <a:latin typeface="Cambria Math"/>
                          <a:ea typeface="MS Mincho"/>
                          <a:cs typeface="Times New Roman"/>
                        </a:rPr>
                        <m:t>=</m:t>
                      </m:r>
                      <m:r>
                        <a:rPr lang="en-US" sz="2800" b="1" i="1">
                          <a:effectLst/>
                          <a:latin typeface="Cambria Math"/>
                          <a:ea typeface="MS Mincho"/>
                          <a:cs typeface="Times New Roman"/>
                        </a:rPr>
                        <m:t>𝟔</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590527" y="3190798"/>
                <a:ext cx="2273892" cy="523220"/>
              </a:xfrm>
              <a:prstGeom prst="rect">
                <a:avLst/>
              </a:prstGeom>
              <a:blipFill rotWithShape="1">
                <a:blip r:embed="rId5"/>
                <a:stretch>
                  <a:fillRect t="-10465" r="-6434"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419600" y="4019550"/>
                <a:ext cx="3931782" cy="523220"/>
              </a:xfrm>
              <a:prstGeom prst="rect">
                <a:avLst/>
              </a:prstGeom>
            </p:spPr>
            <p:txBody>
              <a:bodyPr wrap="none">
                <a:spAutoFit/>
              </a:bodyPr>
              <a:lstStyle/>
              <a:p>
                <a:r>
                  <a:rPr lang="en-US" sz="2800" dirty="0"/>
                  <a:t>The next number is  </a:t>
                </a:r>
                <a14:m>
                  <m:oMath xmlns:m="http://schemas.openxmlformats.org/officeDocument/2006/math">
                    <m:r>
                      <a:rPr lang="en-US" sz="2800" b="1" i="1" smtClean="0">
                        <a:solidFill>
                          <a:srgbClr val="FF0000"/>
                        </a:solidFill>
                        <a:latin typeface="Cambria Math"/>
                        <a:ea typeface="MS Mincho"/>
                        <a:cs typeface="Times New Roman"/>
                      </a:rPr>
                      <m:t>𝟎</m:t>
                    </m:r>
                    <m:r>
                      <a:rPr lang="en-US" sz="2800" b="1" i="1" smtClean="0">
                        <a:solidFill>
                          <a:srgbClr val="FF0000"/>
                        </a:solidFill>
                        <a:latin typeface="Cambria Math"/>
                        <a:ea typeface="MS Mincho"/>
                        <a:cs typeface="Times New Roman"/>
                      </a:rPr>
                      <m:t>.</m:t>
                    </m:r>
                    <m:r>
                      <a:rPr lang="en-US" sz="2800" b="1" i="1" smtClean="0">
                        <a:solidFill>
                          <a:srgbClr val="FF0000"/>
                        </a:solidFill>
                        <a:latin typeface="Cambria Math"/>
                        <a:ea typeface="MS Mincho"/>
                        <a:cs typeface="Times New Roman"/>
                      </a:rPr>
                      <m:t>𝟕𝟓</m:t>
                    </m:r>
                  </m:oMath>
                </a14:m>
                <a:endParaRPr lang="en-US" sz="2800" b="1" dirty="0">
                  <a:solidFill>
                    <a:srgbClr val="FF0000"/>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4419600" y="4019550"/>
                <a:ext cx="3931782" cy="523220"/>
              </a:xfrm>
              <a:prstGeom prst="rect">
                <a:avLst/>
              </a:prstGeom>
              <a:blipFill rotWithShape="1">
                <a:blip r:embed="rId6"/>
                <a:stretch>
                  <a:fillRect l="-3101" t="-10465" r="-403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789380" y="3757940"/>
                <a:ext cx="205909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𝟔</m:t>
                      </m:r>
                      <m:r>
                        <a:rPr lang="en-US" sz="2800" b="1" i="1">
                          <a:latin typeface="Cambria Math"/>
                          <a:ea typeface="MS Mincho"/>
                          <a:cs typeface="Times New Roman"/>
                        </a:rPr>
                        <m:t>∗</m:t>
                      </m:r>
                      <m:r>
                        <a:rPr lang="en-US" sz="2800" b="1" i="1">
                          <a:effectLst/>
                          <a:latin typeface="Cambria Math"/>
                          <a:ea typeface="Times New Roman"/>
                          <a:cs typeface="Calibri"/>
                        </a:rPr>
                        <m:t>𝟎</m:t>
                      </m:r>
                      <m:r>
                        <a:rPr lang="en-US" sz="2800" b="1" i="1">
                          <a:effectLst/>
                          <a:latin typeface="Cambria Math"/>
                          <a:ea typeface="Times New Roman"/>
                          <a:cs typeface="Calibri"/>
                        </a:rPr>
                        <m:t>.</m:t>
                      </m:r>
                      <m:r>
                        <a:rPr lang="en-US" sz="2800" b="1" i="1">
                          <a:effectLst/>
                          <a:latin typeface="Cambria Math"/>
                          <a:ea typeface="Times New Roman"/>
                          <a:cs typeface="Calibri"/>
                        </a:rPr>
                        <m:t>𝟓</m:t>
                      </m:r>
                      <m:r>
                        <a:rPr lang="en-US" sz="2800" b="1" i="1">
                          <a:effectLst/>
                          <a:latin typeface="Cambria Math"/>
                          <a:ea typeface="MS Mincho"/>
                          <a:cs typeface="Times New Roman"/>
                        </a:rPr>
                        <m:t>=</m:t>
                      </m:r>
                      <m:r>
                        <a:rPr lang="en-US" sz="2800" b="1" i="1">
                          <a:effectLst/>
                          <a:latin typeface="Cambria Math"/>
                          <a:ea typeface="MS Mincho"/>
                          <a:cs typeface="Times New Roman"/>
                        </a:rPr>
                        <m:t>𝟑</m:t>
                      </m:r>
                    </m:oMath>
                  </m:oMathPara>
                </a14:m>
                <a:endParaRPr lang="en-US" sz="2800" dirty="0"/>
              </a:p>
            </p:txBody>
          </p:sp>
        </mc:Choice>
        <mc:Fallback xmlns="">
          <p:sp>
            <p:nvSpPr>
              <p:cNvPr id="12" name="Rectangle 11"/>
              <p:cNvSpPr>
                <a:spLocks noRot="1" noChangeAspect="1" noMove="1" noResize="1" noEditPoints="1" noAdjustHandles="1" noChangeArrowheads="1" noChangeShapeType="1" noTextEdit="1"/>
              </p:cNvSpPr>
              <p:nvPr/>
            </p:nvSpPr>
            <p:spPr>
              <a:xfrm>
                <a:off x="789380" y="3757940"/>
                <a:ext cx="2059090" cy="523220"/>
              </a:xfrm>
              <a:prstGeom prst="rect">
                <a:avLst/>
              </a:prstGeom>
              <a:blipFill rotWithShape="1">
                <a:blip r:embed="rId7"/>
                <a:stretch>
                  <a:fillRect t="-10465" r="-7396"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4570226" y="2648348"/>
                <a:ext cx="297062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𝟓</m:t>
                      </m:r>
                      <m:r>
                        <a:rPr lang="en-US" sz="2800" b="1" i="1">
                          <a:latin typeface="Cambria Math"/>
                          <a:ea typeface="MS Mincho"/>
                          <a:cs typeface="Times New Roman"/>
                        </a:rPr>
                        <m:t>∗</m:t>
                      </m:r>
                      <m:r>
                        <a:rPr lang="en-US" sz="2800" b="1" i="1">
                          <a:effectLst/>
                          <a:latin typeface="Cambria Math"/>
                          <a:ea typeface="Times New Roman"/>
                          <a:cs typeface="Calibri"/>
                        </a:rPr>
                        <m:t>𝟎</m:t>
                      </m:r>
                      <m:r>
                        <a:rPr lang="en-US" sz="2800" b="1" i="1">
                          <a:effectLst/>
                          <a:latin typeface="Cambria Math"/>
                          <a:ea typeface="Times New Roman"/>
                          <a:cs typeface="Calibri"/>
                        </a:rPr>
                        <m:t>.</m:t>
                      </m:r>
                      <m:r>
                        <a:rPr lang="en-US" sz="2800" b="1" i="1">
                          <a:effectLst/>
                          <a:latin typeface="Cambria Math"/>
                          <a:ea typeface="Times New Roman"/>
                          <a:cs typeface="Calibri"/>
                        </a:rPr>
                        <m:t>𝟓</m:t>
                      </m:r>
                      <m:r>
                        <a:rPr lang="en-US" sz="2800" b="1" i="1">
                          <a:effectLst/>
                          <a:latin typeface="Cambria Math"/>
                          <a:ea typeface="MS Mincho"/>
                          <a:cs typeface="Times New Roman"/>
                        </a:rPr>
                        <m:t>=</m:t>
                      </m:r>
                      <m:r>
                        <a:rPr lang="en-US" sz="2800" b="1" i="1" smtClean="0">
                          <a:solidFill>
                            <a:srgbClr val="FF0000"/>
                          </a:solidFill>
                          <a:effectLst/>
                          <a:latin typeface="Cambria Math"/>
                          <a:ea typeface="MS Mincho"/>
                          <a:cs typeface="Times New Roman"/>
                        </a:rPr>
                        <m:t>𝟎</m:t>
                      </m:r>
                      <m:r>
                        <a:rPr lang="en-US" sz="2800" b="1" i="1" smtClean="0">
                          <a:solidFill>
                            <a:srgbClr val="FF0000"/>
                          </a:solidFill>
                          <a:effectLst/>
                          <a:latin typeface="Cambria Math"/>
                          <a:ea typeface="MS Mincho"/>
                          <a:cs typeface="Times New Roman"/>
                        </a:rPr>
                        <m:t>.</m:t>
                      </m:r>
                      <m:r>
                        <a:rPr lang="en-US" sz="2800" b="1" i="1" smtClean="0">
                          <a:solidFill>
                            <a:srgbClr val="FF0000"/>
                          </a:solidFill>
                          <a:effectLst/>
                          <a:latin typeface="Cambria Math"/>
                          <a:ea typeface="MS Mincho"/>
                          <a:cs typeface="Times New Roman"/>
                        </a:rPr>
                        <m:t>𝟕𝟓</m:t>
                      </m:r>
                    </m:oMath>
                  </m:oMathPara>
                </a14:m>
                <a:endParaRPr lang="en-US" sz="2800" dirty="0">
                  <a:solidFill>
                    <a:srgbClr val="FF0000"/>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4570226" y="2648348"/>
                <a:ext cx="2970621" cy="523220"/>
              </a:xfrm>
              <a:prstGeom prst="rect">
                <a:avLst/>
              </a:prstGeom>
              <a:blipFill rotWithShape="1">
                <a:blip r:embed="rId8"/>
                <a:stretch>
                  <a:fillRect t="-10465" r="-492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827130" y="4297184"/>
                <a:ext cx="240745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𝟑</m:t>
                      </m:r>
                      <m:r>
                        <a:rPr lang="en-US" sz="2800" b="1" i="1">
                          <a:latin typeface="Cambria Math"/>
                          <a:ea typeface="MS Mincho"/>
                          <a:cs typeface="Times New Roman"/>
                        </a:rPr>
                        <m:t>∗</m:t>
                      </m:r>
                      <m:r>
                        <a:rPr lang="en-US" sz="2800" b="1" i="1">
                          <a:effectLst/>
                          <a:latin typeface="Cambria Math"/>
                          <a:ea typeface="Times New Roman"/>
                          <a:cs typeface="Calibri"/>
                        </a:rPr>
                        <m:t>𝟎</m:t>
                      </m:r>
                      <m:r>
                        <a:rPr lang="en-US" sz="2800" b="1" i="1">
                          <a:effectLst/>
                          <a:latin typeface="Cambria Math"/>
                          <a:ea typeface="Times New Roman"/>
                          <a:cs typeface="Calibri"/>
                        </a:rPr>
                        <m:t>.</m:t>
                      </m:r>
                      <m:r>
                        <a:rPr lang="en-US" sz="2800" b="1" i="1">
                          <a:effectLst/>
                          <a:latin typeface="Cambria Math"/>
                          <a:ea typeface="Times New Roman"/>
                          <a:cs typeface="Calibri"/>
                        </a:rPr>
                        <m:t>𝟓</m:t>
                      </m:r>
                      <m:r>
                        <a:rPr lang="en-US" sz="2800" b="1" i="1">
                          <a:effectLst/>
                          <a:latin typeface="Cambria Math"/>
                          <a:ea typeface="MS Mincho"/>
                          <a:cs typeface="Times New Roman"/>
                        </a:rPr>
                        <m:t>=</m:t>
                      </m:r>
                      <m:r>
                        <a:rPr lang="en-US" sz="2800" b="1" i="1">
                          <a:effectLst/>
                          <a:latin typeface="Cambria Math"/>
                          <a:ea typeface="MS Mincho"/>
                          <a:cs typeface="Times New Roman"/>
                        </a:rPr>
                        <m:t>𝟏</m:t>
                      </m:r>
                      <m:r>
                        <a:rPr lang="en-US" sz="2800" b="1" i="1">
                          <a:effectLst/>
                          <a:latin typeface="Cambria Math"/>
                          <a:ea typeface="MS Mincho"/>
                          <a:cs typeface="Times New Roman"/>
                        </a:rPr>
                        <m:t>.</m:t>
                      </m:r>
                      <m:r>
                        <a:rPr lang="en-US" sz="2800" b="1" i="1">
                          <a:effectLst/>
                          <a:latin typeface="Cambria Math"/>
                          <a:ea typeface="MS Mincho"/>
                          <a:cs typeface="Times New Roman"/>
                        </a:rPr>
                        <m:t>𝟓</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827130" y="4297184"/>
                <a:ext cx="2407454" cy="523220"/>
              </a:xfrm>
              <a:prstGeom prst="rect">
                <a:avLst/>
              </a:prstGeom>
              <a:blipFill rotWithShape="1">
                <a:blip r:embed="rId9"/>
                <a:stretch>
                  <a:fillRect t="-10465" r="-6329" b="-32558"/>
                </a:stretch>
              </a:blipFill>
            </p:spPr>
            <p:txBody>
              <a:bodyPr/>
              <a:lstStyle/>
              <a:p>
                <a:r>
                  <a:rPr lang="en-US">
                    <a:noFill/>
                  </a:rPr>
                  <a:t> </a:t>
                </a:r>
              </a:p>
            </p:txBody>
          </p:sp>
        </mc:Fallback>
      </mc:AlternateContent>
    </p:spTree>
    <p:extLst>
      <p:ext uri="{BB962C8B-B14F-4D97-AF65-F5344CB8AC3E}">
        <p14:creationId xmlns:p14="http://schemas.microsoft.com/office/powerpoint/2010/main" val="163262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153400" cy="365521"/>
          </a:xfrm>
        </p:spPr>
        <p:txBody>
          <a:bodyPr>
            <a:normAutofit/>
          </a:bodyPr>
          <a:lstStyle/>
          <a:p>
            <a:pPr algn="l"/>
            <a:r>
              <a:rPr lang="en-US" sz="1700" b="1" dirty="0">
                <a:latin typeface="Cambria" panose="02040503050406030204" pitchFamily="18" charset="0"/>
              </a:rPr>
              <a:t>Patterns</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28600" y="590550"/>
            <a:ext cx="8610599" cy="4641271"/>
          </a:xfrm>
          <a:prstGeom prst="rect">
            <a:avLst/>
          </a:prstGeom>
        </p:spPr>
        <p:txBody>
          <a:bodyPr wrap="square">
            <a:spAutoFit/>
          </a:bodyPr>
          <a:lstStyle/>
          <a:p>
            <a:pPr>
              <a:lnSpc>
                <a:spcPct val="115000"/>
              </a:lnSpc>
              <a:spcAft>
                <a:spcPts val="600"/>
              </a:spcAft>
              <a:tabLst>
                <a:tab pos="1605915" algn="l"/>
              </a:tabLst>
            </a:pPr>
            <a:r>
              <a:rPr lang="en-US" sz="2800" dirty="0">
                <a:ea typeface="MS Mincho"/>
                <a:cs typeface="Calibri"/>
              </a:rPr>
              <a:t>If we contract a set of elements or numbers in which all these elements or numbers are related to each other in a specific rule, then this rule or manner is called </a:t>
            </a:r>
            <a:r>
              <a:rPr lang="en-US" sz="2800" b="1" dirty="0">
                <a:solidFill>
                  <a:srgbClr val="4F81BD"/>
                </a:solidFill>
                <a:ea typeface="MS Mincho"/>
                <a:cs typeface="Calibri"/>
              </a:rPr>
              <a:t>the pattern.</a:t>
            </a:r>
            <a:endParaRPr lang="en-US" sz="2400" dirty="0">
              <a:ea typeface="MS Mincho"/>
              <a:cs typeface="Times New Roman"/>
            </a:endParaRPr>
          </a:p>
          <a:p>
            <a:pPr>
              <a:lnSpc>
                <a:spcPct val="115000"/>
              </a:lnSpc>
              <a:spcAft>
                <a:spcPts val="600"/>
              </a:spcAft>
              <a:tabLst>
                <a:tab pos="1605915" algn="l"/>
              </a:tabLst>
            </a:pPr>
            <a:r>
              <a:rPr lang="en-US" sz="2800" dirty="0">
                <a:ea typeface="MS Mincho"/>
                <a:cs typeface="Calibri"/>
              </a:rPr>
              <a:t>To construct a pattern, we have to know about some rules. To know about the rule for any pattern, we have to understand the nature of the sequence and the difference between the two successive terms.</a:t>
            </a:r>
            <a:endParaRPr lang="en-US" sz="2400" dirty="0">
              <a:ea typeface="MS Mincho"/>
              <a:cs typeface="Times New Roman"/>
            </a:endParaRPr>
          </a:p>
          <a:p>
            <a:endParaRPr lang="en-US" sz="2800" dirty="0"/>
          </a:p>
        </p:txBody>
      </p:sp>
    </p:spTree>
    <p:extLst>
      <p:ext uri="{BB962C8B-B14F-4D97-AF65-F5344CB8AC3E}">
        <p14:creationId xmlns:p14="http://schemas.microsoft.com/office/powerpoint/2010/main" val="1943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2400" y="438150"/>
            <a:ext cx="8991600" cy="523220"/>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ea typeface="MS Mincho"/>
                <a:cs typeface="Times New Roman"/>
              </a:rPr>
              <a:t>Fill in the missing numbers.</a:t>
            </a:r>
            <a:endParaRPr lang="en-US" sz="2800" dirty="0"/>
          </a:p>
        </p:txBody>
      </p:sp>
      <p:sp>
        <p:nvSpPr>
          <p:cNvPr id="3" name="Rectangle 2"/>
          <p:cNvSpPr/>
          <p:nvPr/>
        </p:nvSpPr>
        <p:spPr>
          <a:xfrm>
            <a:off x="291212" y="1123950"/>
            <a:ext cx="458780" cy="523220"/>
          </a:xfrm>
          <a:prstGeom prst="rect">
            <a:avLst/>
          </a:prstGeom>
        </p:spPr>
        <p:txBody>
          <a:bodyPr wrap="none">
            <a:spAutoFit/>
          </a:bodyPr>
          <a:lstStyle/>
          <a:p>
            <a:r>
              <a:rPr lang="en-US" sz="2800" b="1" dirty="0"/>
              <a:t>a.</a:t>
            </a:r>
          </a:p>
        </p:txBody>
      </p:sp>
      <p:sp>
        <p:nvSpPr>
          <p:cNvPr id="7" name="Rectangle 6"/>
          <p:cNvSpPr/>
          <p:nvPr/>
        </p:nvSpPr>
        <p:spPr>
          <a:xfrm>
            <a:off x="749992" y="1123950"/>
            <a:ext cx="5496633" cy="523220"/>
          </a:xfrm>
          <a:prstGeom prst="rect">
            <a:avLst/>
          </a:prstGeom>
        </p:spPr>
        <p:txBody>
          <a:bodyPr wrap="none">
            <a:spAutoFit/>
          </a:bodyPr>
          <a:lstStyle/>
          <a:p>
            <a:r>
              <a:rPr lang="en-US" sz="2800" dirty="0"/>
              <a:t>The rule for the pattern shown is +7.</a:t>
            </a:r>
          </a:p>
        </p:txBody>
      </p:sp>
      <mc:AlternateContent xmlns:mc="http://schemas.openxmlformats.org/markup-compatibility/2006" xmlns:a14="http://schemas.microsoft.com/office/drawing/2010/main">
        <mc:Choice Requires="a14">
          <p:sp>
            <p:nvSpPr>
              <p:cNvPr id="8" name="Rectangle 7"/>
              <p:cNvSpPr/>
              <p:nvPr/>
            </p:nvSpPr>
            <p:spPr>
              <a:xfrm>
                <a:off x="702895" y="1733550"/>
                <a:ext cx="559082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𝟒</m:t>
                      </m:r>
                      <m:r>
                        <a:rPr lang="en-US" sz="2800" b="1" i="1">
                          <a:latin typeface="Cambria Math"/>
                        </a:rPr>
                        <m:t>, ______, </m:t>
                      </m:r>
                      <m:r>
                        <a:rPr lang="en-US" sz="2800" b="1" i="1">
                          <a:latin typeface="Cambria Math"/>
                        </a:rPr>
                        <m:t>𝟏𝟖</m:t>
                      </m:r>
                      <m:r>
                        <a:rPr lang="en-US" sz="2800" b="1" i="1">
                          <a:latin typeface="Cambria Math"/>
                        </a:rPr>
                        <m:t>, </m:t>
                      </m:r>
                      <m:r>
                        <a:rPr lang="en-US" sz="2800" b="1" i="1">
                          <a:latin typeface="Cambria Math"/>
                        </a:rPr>
                        <m:t>𝟐𝟓</m:t>
                      </m:r>
                      <m:r>
                        <a:rPr lang="en-US" sz="2800" b="1" i="1">
                          <a:latin typeface="Cambria Math"/>
                        </a:rPr>
                        <m:t>, _______, ……………..</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702895" y="1733550"/>
                <a:ext cx="5590826" cy="523220"/>
              </a:xfrm>
              <a:prstGeom prst="rect">
                <a:avLst/>
              </a:prstGeom>
              <a:blipFill rotWithShape="1">
                <a:blip r:embed="rId3"/>
                <a:stretch>
                  <a:fillRect t="-10465" r="-2508" b="-32558"/>
                </a:stretch>
              </a:blipFill>
            </p:spPr>
            <p:txBody>
              <a:bodyPr/>
              <a:lstStyle/>
              <a:p>
                <a:r>
                  <a:rPr lang="en-US">
                    <a:noFill/>
                  </a:rPr>
                  <a:t> </a:t>
                </a:r>
              </a:p>
            </p:txBody>
          </p:sp>
        </mc:Fallback>
      </mc:AlternateContent>
    </p:spTree>
    <p:extLst>
      <p:ext uri="{BB962C8B-B14F-4D97-AF65-F5344CB8AC3E}">
        <p14:creationId xmlns:p14="http://schemas.microsoft.com/office/powerpoint/2010/main" val="183586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2400" y="438150"/>
            <a:ext cx="8991600" cy="523220"/>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ea typeface="MS Mincho"/>
                <a:cs typeface="Times New Roman"/>
              </a:rPr>
              <a:t>Fill in the missing numbers.</a:t>
            </a:r>
            <a:endParaRPr lang="en-US" sz="2800" dirty="0"/>
          </a:p>
        </p:txBody>
      </p:sp>
      <p:sp>
        <p:nvSpPr>
          <p:cNvPr id="3" name="Rectangle 2"/>
          <p:cNvSpPr/>
          <p:nvPr/>
        </p:nvSpPr>
        <p:spPr>
          <a:xfrm>
            <a:off x="291212" y="1123950"/>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7" name="Rectangle 6"/>
              <p:cNvSpPr/>
              <p:nvPr/>
            </p:nvSpPr>
            <p:spPr>
              <a:xfrm>
                <a:off x="749992" y="1123950"/>
                <a:ext cx="5616859" cy="523220"/>
              </a:xfrm>
              <a:prstGeom prst="rect">
                <a:avLst/>
              </a:prstGeom>
            </p:spPr>
            <p:txBody>
              <a:bodyPr wrap="none">
                <a:spAutoFit/>
              </a:bodyPr>
              <a:lstStyle/>
              <a:p>
                <a:r>
                  <a:rPr lang="en-US" sz="2800" dirty="0"/>
                  <a:t>The rule for the pattern shown is </a:t>
                </a:r>
                <a14:m>
                  <m:oMath xmlns:m="http://schemas.openxmlformats.org/officeDocument/2006/math">
                    <m:r>
                      <a:rPr lang="en-US" sz="2800" b="1" i="1">
                        <a:solidFill>
                          <a:prstClr val="black"/>
                        </a:solidFill>
                        <a:latin typeface="Cambria Math"/>
                        <a:ea typeface="MS Mincho"/>
                        <a:cs typeface="Times New Roman"/>
                      </a:rPr>
                      <m:t>+</m:t>
                    </m:r>
                    <m:r>
                      <a:rPr lang="en-US" sz="2800" b="1" i="1">
                        <a:solidFill>
                          <a:prstClr val="black"/>
                        </a:solidFill>
                        <a:latin typeface="Cambria Math"/>
                        <a:ea typeface="MS Mincho"/>
                        <a:cs typeface="Times New Roman"/>
                      </a:rPr>
                      <m:t>𝟕</m:t>
                    </m:r>
                  </m:oMath>
                </a14:m>
                <a:r>
                  <a:rPr lang="en-US" sz="2800" dirty="0"/>
                  <a:t>.</a:t>
                </a:r>
              </a:p>
            </p:txBody>
          </p:sp>
        </mc:Choice>
        <mc:Fallback xmlns="">
          <p:sp>
            <p:nvSpPr>
              <p:cNvPr id="7" name="Rectangle 6"/>
              <p:cNvSpPr>
                <a:spLocks noRot="1" noChangeAspect="1" noMove="1" noResize="1" noEditPoints="1" noAdjustHandles="1" noChangeArrowheads="1" noChangeShapeType="1" noTextEdit="1"/>
              </p:cNvSpPr>
              <p:nvPr/>
            </p:nvSpPr>
            <p:spPr>
              <a:xfrm>
                <a:off x="749992" y="1123950"/>
                <a:ext cx="5616859" cy="523220"/>
              </a:xfrm>
              <a:prstGeom prst="rect">
                <a:avLst/>
              </a:prstGeom>
              <a:blipFill rotWithShape="1">
                <a:blip r:embed="rId3"/>
                <a:stretch>
                  <a:fillRect l="-2172" t="-10465" r="-2714"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702895" y="1733550"/>
                <a:ext cx="559082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𝟒</m:t>
                      </m:r>
                      <m:r>
                        <a:rPr lang="en-US" sz="2800" b="1" i="1">
                          <a:latin typeface="Cambria Math"/>
                        </a:rPr>
                        <m:t>, ______, </m:t>
                      </m:r>
                      <m:r>
                        <a:rPr lang="en-US" sz="2800" b="1" i="1">
                          <a:latin typeface="Cambria Math"/>
                        </a:rPr>
                        <m:t>𝟏𝟖</m:t>
                      </m:r>
                      <m:r>
                        <a:rPr lang="en-US" sz="2800" b="1" i="1">
                          <a:latin typeface="Cambria Math"/>
                        </a:rPr>
                        <m:t>, </m:t>
                      </m:r>
                      <m:r>
                        <a:rPr lang="en-US" sz="2800" b="1" i="1">
                          <a:latin typeface="Cambria Math"/>
                        </a:rPr>
                        <m:t>𝟐𝟓</m:t>
                      </m:r>
                      <m:r>
                        <a:rPr lang="en-US" sz="2800" b="1" i="1">
                          <a:latin typeface="Cambria Math"/>
                        </a:rPr>
                        <m:t>, _______, ……………..</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702895" y="1733550"/>
                <a:ext cx="5590826" cy="523220"/>
              </a:xfrm>
              <a:prstGeom prst="rect">
                <a:avLst/>
              </a:prstGeom>
              <a:blipFill rotWithShape="1">
                <a:blip r:embed="rId4"/>
                <a:stretch>
                  <a:fillRect t="-10465" r="-250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702895" y="2256770"/>
                <a:ext cx="202010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𝟒</m:t>
                      </m:r>
                      <m:r>
                        <a:rPr lang="en-US" sz="2800" b="1" i="1">
                          <a:latin typeface="Cambria Math"/>
                          <a:ea typeface="MS Mincho"/>
                          <a:cs typeface="Times New Roman"/>
                        </a:rPr>
                        <m:t>+</m:t>
                      </m:r>
                      <m:r>
                        <a:rPr lang="en-US" sz="2800" b="1" i="1">
                          <a:latin typeface="Cambria Math"/>
                          <a:ea typeface="MS Mincho"/>
                          <a:cs typeface="Times New Roman"/>
                        </a:rPr>
                        <m:t>𝟕</m:t>
                      </m:r>
                      <m:r>
                        <a:rPr lang="en-US" sz="2800" b="1" i="1">
                          <a:latin typeface="Cambria Math"/>
                          <a:ea typeface="MS Mincho"/>
                          <a:cs typeface="Times New Roman"/>
                        </a:rPr>
                        <m:t>=</m:t>
                      </m:r>
                      <m:r>
                        <a:rPr lang="en-US" sz="2800" b="1" i="1">
                          <a:solidFill>
                            <a:srgbClr val="FF0000"/>
                          </a:solidFill>
                          <a:effectLst/>
                          <a:latin typeface="Cambria Math"/>
                          <a:ea typeface="MS Mincho"/>
                          <a:cs typeface="Times New Roman"/>
                        </a:rPr>
                        <m:t>𝟏𝟏</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702895" y="2256770"/>
                <a:ext cx="2020105" cy="523220"/>
              </a:xfrm>
              <a:prstGeom prst="rect">
                <a:avLst/>
              </a:prstGeom>
              <a:blipFill rotWithShape="1">
                <a:blip r:embed="rId5"/>
                <a:stretch>
                  <a:fillRect t="-10465" r="-7530"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88093" y="2779990"/>
                <a:ext cx="223490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𝟏𝟏</m:t>
                      </m:r>
                      <m:r>
                        <a:rPr lang="en-US" sz="2800" b="1" i="1">
                          <a:latin typeface="Cambria Math"/>
                          <a:ea typeface="MS Mincho"/>
                          <a:cs typeface="Times New Roman"/>
                        </a:rPr>
                        <m:t>+</m:t>
                      </m:r>
                      <m:r>
                        <a:rPr lang="en-US" sz="2800" b="1" i="1">
                          <a:latin typeface="Cambria Math"/>
                          <a:ea typeface="MS Mincho"/>
                          <a:cs typeface="Times New Roman"/>
                        </a:rPr>
                        <m:t>𝟕</m:t>
                      </m:r>
                      <m:r>
                        <a:rPr lang="en-US" sz="2800" b="1" i="1">
                          <a:latin typeface="Cambria Math"/>
                          <a:ea typeface="MS Mincho"/>
                          <a:cs typeface="Times New Roman"/>
                        </a:rPr>
                        <m:t>=</m:t>
                      </m:r>
                      <m:r>
                        <a:rPr lang="en-US" sz="2800" b="1" i="1">
                          <a:latin typeface="Cambria Math"/>
                          <a:ea typeface="MS Mincho"/>
                          <a:cs typeface="Times New Roman"/>
                        </a:rPr>
                        <m:t>𝟏𝟖</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488093" y="2779990"/>
                <a:ext cx="2234907" cy="523220"/>
              </a:xfrm>
              <a:prstGeom prst="rect">
                <a:avLst/>
              </a:prstGeom>
              <a:blipFill rotWithShape="1">
                <a:blip r:embed="rId6"/>
                <a:stretch>
                  <a:fillRect t="-10465" r="-6812"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88093" y="3289062"/>
                <a:ext cx="223490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𝟏𝟖</m:t>
                      </m:r>
                      <m:r>
                        <a:rPr lang="en-US" sz="2800" b="1" i="1">
                          <a:latin typeface="Cambria Math"/>
                          <a:ea typeface="MS Mincho"/>
                          <a:cs typeface="Times New Roman"/>
                        </a:rPr>
                        <m:t>+</m:t>
                      </m:r>
                      <m:r>
                        <a:rPr lang="en-US" sz="2800" b="1" i="1">
                          <a:latin typeface="Cambria Math"/>
                          <a:ea typeface="MS Mincho"/>
                          <a:cs typeface="Times New Roman"/>
                        </a:rPr>
                        <m:t>𝟕</m:t>
                      </m:r>
                      <m:r>
                        <a:rPr lang="en-US" sz="2800" b="1" i="1">
                          <a:latin typeface="Cambria Math"/>
                          <a:ea typeface="MS Mincho"/>
                          <a:cs typeface="Times New Roman"/>
                        </a:rPr>
                        <m:t>=</m:t>
                      </m:r>
                      <m:r>
                        <a:rPr lang="en-US" sz="2800" b="1" i="1">
                          <a:latin typeface="Cambria Math"/>
                          <a:ea typeface="MS Mincho"/>
                          <a:cs typeface="Times New Roman"/>
                        </a:rPr>
                        <m:t>𝟐𝟓</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488093" y="3289062"/>
                <a:ext cx="2234907" cy="523220"/>
              </a:xfrm>
              <a:prstGeom prst="rect">
                <a:avLst/>
              </a:prstGeom>
              <a:blipFill rotWithShape="1">
                <a:blip r:embed="rId7"/>
                <a:stretch>
                  <a:fillRect t="-10588" r="-6812" b="-341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520602" y="3812282"/>
                <a:ext cx="223490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𝟐𝟓</m:t>
                      </m:r>
                      <m:r>
                        <a:rPr lang="en-US" sz="2800" b="1" i="1">
                          <a:latin typeface="Cambria Math"/>
                          <a:ea typeface="MS Mincho"/>
                          <a:cs typeface="Times New Roman"/>
                        </a:rPr>
                        <m:t>+</m:t>
                      </m:r>
                      <m:r>
                        <a:rPr lang="en-US" sz="2800" b="1" i="1">
                          <a:latin typeface="Cambria Math"/>
                          <a:ea typeface="MS Mincho"/>
                          <a:cs typeface="Times New Roman"/>
                        </a:rPr>
                        <m:t>𝟕</m:t>
                      </m:r>
                      <m:r>
                        <a:rPr lang="en-US" sz="2800" b="1" i="1">
                          <a:latin typeface="Cambria Math"/>
                          <a:ea typeface="MS Mincho"/>
                          <a:cs typeface="Times New Roman"/>
                        </a:rPr>
                        <m:t>=</m:t>
                      </m:r>
                      <m:r>
                        <a:rPr lang="en-US" sz="2800" b="1" i="1">
                          <a:solidFill>
                            <a:srgbClr val="FF0000"/>
                          </a:solidFill>
                          <a:effectLst/>
                          <a:latin typeface="Cambria Math"/>
                          <a:ea typeface="MS Mincho"/>
                          <a:cs typeface="Times New Roman"/>
                        </a:rPr>
                        <m:t>𝟑𝟐</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520602" y="3812282"/>
                <a:ext cx="2234907" cy="523220"/>
              </a:xfrm>
              <a:prstGeom prst="rect">
                <a:avLst/>
              </a:prstGeom>
              <a:blipFill rotWithShape="1">
                <a:blip r:embed="rId8"/>
                <a:stretch>
                  <a:fillRect t="-10465" r="-6812"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3421583" y="3812282"/>
                <a:ext cx="458683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𝟒</m:t>
                      </m:r>
                      <m:r>
                        <a:rPr lang="en-US" sz="2800" b="1" i="1">
                          <a:latin typeface="Cambria Math"/>
                          <a:ea typeface="MS Mincho"/>
                          <a:cs typeface="Times New Roman"/>
                        </a:rPr>
                        <m:t>, </m:t>
                      </m:r>
                      <m:r>
                        <a:rPr lang="en-US" sz="2800" b="1" i="1">
                          <a:solidFill>
                            <a:srgbClr val="FF0000"/>
                          </a:solidFill>
                          <a:effectLst/>
                          <a:latin typeface="Cambria Math"/>
                          <a:ea typeface="MS Mincho"/>
                          <a:cs typeface="Times New Roman"/>
                        </a:rPr>
                        <m:t>𝟏𝟏</m:t>
                      </m:r>
                      <m:r>
                        <a:rPr lang="en-US" sz="2800" b="1" i="1">
                          <a:effectLst/>
                          <a:latin typeface="Cambria Math"/>
                          <a:ea typeface="MS Mincho"/>
                          <a:cs typeface="Times New Roman"/>
                        </a:rPr>
                        <m:t>, </m:t>
                      </m:r>
                      <m:r>
                        <a:rPr lang="en-US" sz="2800" b="1" i="1">
                          <a:effectLst/>
                          <a:latin typeface="Cambria Math"/>
                          <a:ea typeface="MS Mincho"/>
                          <a:cs typeface="Times New Roman"/>
                        </a:rPr>
                        <m:t>𝟏𝟖</m:t>
                      </m:r>
                      <m:r>
                        <a:rPr lang="en-US" sz="2800" b="1" i="1">
                          <a:effectLst/>
                          <a:latin typeface="Cambria Math"/>
                          <a:ea typeface="MS Mincho"/>
                          <a:cs typeface="Times New Roman"/>
                        </a:rPr>
                        <m:t>, </m:t>
                      </m:r>
                      <m:r>
                        <a:rPr lang="en-US" sz="2800" b="1" i="1">
                          <a:effectLst/>
                          <a:latin typeface="Cambria Math"/>
                          <a:ea typeface="MS Mincho"/>
                          <a:cs typeface="Times New Roman"/>
                        </a:rPr>
                        <m:t>𝟐𝟓</m:t>
                      </m:r>
                      <m:r>
                        <a:rPr lang="en-US" sz="2800" b="1" i="1">
                          <a:effectLst/>
                          <a:latin typeface="Cambria Math"/>
                          <a:ea typeface="MS Mincho"/>
                          <a:cs typeface="Times New Roman"/>
                        </a:rPr>
                        <m:t>, </m:t>
                      </m:r>
                      <m:r>
                        <a:rPr lang="en-US" sz="2800" b="1" i="1">
                          <a:solidFill>
                            <a:srgbClr val="FF0000"/>
                          </a:solidFill>
                          <a:effectLst/>
                          <a:latin typeface="Cambria Math"/>
                          <a:ea typeface="MS Mincho"/>
                          <a:cs typeface="Times New Roman"/>
                        </a:rPr>
                        <m:t>𝟑𝟐</m:t>
                      </m:r>
                      <m:r>
                        <a:rPr lang="en-US" sz="2800" b="1" i="1">
                          <a:effectLst/>
                          <a:latin typeface="Cambria Math"/>
                          <a:ea typeface="MS Mincho"/>
                          <a:cs typeface="Times New Roman"/>
                        </a:rPr>
                        <m:t>, …………….</m:t>
                      </m:r>
                    </m:oMath>
                  </m:oMathPara>
                </a14:m>
                <a:endParaRPr lang="en-US" sz="2800" dirty="0"/>
              </a:p>
            </p:txBody>
          </p:sp>
        </mc:Choice>
        <mc:Fallback xmlns="">
          <p:sp>
            <p:nvSpPr>
              <p:cNvPr id="12" name="Rectangle 11"/>
              <p:cNvSpPr>
                <a:spLocks noRot="1" noChangeAspect="1" noMove="1" noResize="1" noEditPoints="1" noAdjustHandles="1" noChangeArrowheads="1" noChangeShapeType="1" noTextEdit="1"/>
              </p:cNvSpPr>
              <p:nvPr/>
            </p:nvSpPr>
            <p:spPr>
              <a:xfrm>
                <a:off x="3421583" y="3812282"/>
                <a:ext cx="4586833" cy="523220"/>
              </a:xfrm>
              <a:prstGeom prst="rect">
                <a:avLst/>
              </a:prstGeom>
              <a:blipFill rotWithShape="1">
                <a:blip r:embed="rId9"/>
                <a:stretch>
                  <a:fillRect t="-10465" r="-3054" b="-32558"/>
                </a:stretch>
              </a:blipFill>
            </p:spPr>
            <p:txBody>
              <a:bodyPr/>
              <a:lstStyle/>
              <a:p>
                <a:r>
                  <a:rPr lang="en-US">
                    <a:noFill/>
                  </a:rPr>
                  <a:t> </a:t>
                </a:r>
              </a:p>
            </p:txBody>
          </p:sp>
        </mc:Fallback>
      </mc:AlternateContent>
    </p:spTree>
    <p:extLst>
      <p:ext uri="{BB962C8B-B14F-4D97-AF65-F5344CB8AC3E}">
        <p14:creationId xmlns:p14="http://schemas.microsoft.com/office/powerpoint/2010/main" val="391427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2400" y="438150"/>
            <a:ext cx="8991600" cy="523220"/>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ea typeface="MS Mincho"/>
                <a:cs typeface="Times New Roman"/>
              </a:rPr>
              <a:t>Fill in the missing numbers.</a:t>
            </a:r>
            <a:endParaRPr lang="en-US" sz="2800" dirty="0"/>
          </a:p>
        </p:txBody>
      </p:sp>
      <p:sp>
        <p:nvSpPr>
          <p:cNvPr id="3" name="Rectangle 2"/>
          <p:cNvSpPr/>
          <p:nvPr/>
        </p:nvSpPr>
        <p:spPr>
          <a:xfrm>
            <a:off x="291212" y="1123950"/>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7" name="Rectangle 6"/>
              <p:cNvSpPr/>
              <p:nvPr/>
            </p:nvSpPr>
            <p:spPr>
              <a:xfrm>
                <a:off x="749992" y="1123950"/>
                <a:ext cx="5816849" cy="523220"/>
              </a:xfrm>
              <a:prstGeom prst="rect">
                <a:avLst/>
              </a:prstGeom>
            </p:spPr>
            <p:txBody>
              <a:bodyPr wrap="none">
                <a:spAutoFit/>
              </a:bodyPr>
              <a:lstStyle/>
              <a:p>
                <a:r>
                  <a:rPr lang="en-US" sz="2800" dirty="0"/>
                  <a:t>The rule for the pattern shown is </a:t>
                </a:r>
                <a14:m>
                  <m:oMath xmlns:m="http://schemas.openxmlformats.org/officeDocument/2006/math">
                    <m:r>
                      <a:rPr lang="en-US" sz="2800" b="1" i="1">
                        <a:latin typeface="Cambria Math"/>
                        <a:ea typeface="MS Mincho"/>
                        <a:cs typeface="Times New Roman"/>
                      </a:rPr>
                      <m:t>∗</m:t>
                    </m:r>
                    <m:r>
                      <a:rPr lang="en-US" sz="2800" b="1" i="1">
                        <a:latin typeface="Cambria Math"/>
                        <a:ea typeface="MS Mincho"/>
                        <a:cs typeface="Times New Roman"/>
                      </a:rPr>
                      <m:t>𝟏𝟎</m:t>
                    </m:r>
                  </m:oMath>
                </a14:m>
                <a:r>
                  <a:rPr lang="en-US" sz="2800" dirty="0"/>
                  <a:t>.</a:t>
                </a:r>
              </a:p>
            </p:txBody>
          </p:sp>
        </mc:Choice>
        <mc:Fallback xmlns="">
          <p:sp>
            <p:nvSpPr>
              <p:cNvPr id="7" name="Rectangle 6"/>
              <p:cNvSpPr>
                <a:spLocks noRot="1" noChangeAspect="1" noMove="1" noResize="1" noEditPoints="1" noAdjustHandles="1" noChangeArrowheads="1" noChangeShapeType="1" noTextEdit="1"/>
              </p:cNvSpPr>
              <p:nvPr/>
            </p:nvSpPr>
            <p:spPr>
              <a:xfrm>
                <a:off x="749992" y="1123950"/>
                <a:ext cx="5816849" cy="523220"/>
              </a:xfrm>
              <a:prstGeom prst="rect">
                <a:avLst/>
              </a:prstGeom>
              <a:blipFill rotWithShape="1">
                <a:blip r:embed="rId3"/>
                <a:stretch>
                  <a:fillRect l="-2096" t="-10465" r="-262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57200" y="1733550"/>
                <a:ext cx="813742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𝟏𝟎</m:t>
                      </m:r>
                      <m:r>
                        <a:rPr lang="en-US" sz="2800" b="1" i="1">
                          <a:latin typeface="Cambria Math"/>
                          <a:ea typeface="MS Mincho"/>
                          <a:cs typeface="Times New Roman"/>
                        </a:rPr>
                        <m:t>; ___; </m:t>
                      </m:r>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𝟎𝟎𝟎</m:t>
                      </m:r>
                      <m:r>
                        <a:rPr lang="en-US" sz="2800" b="1" i="1">
                          <a:latin typeface="Cambria Math"/>
                          <a:ea typeface="MS Mincho"/>
                          <a:cs typeface="Times New Roman"/>
                        </a:rPr>
                        <m:t>;____;</m:t>
                      </m:r>
                      <m:r>
                        <a:rPr lang="en-US" sz="2800" b="1" i="1">
                          <a:latin typeface="Cambria Math"/>
                          <a:ea typeface="MS Mincho"/>
                          <a:cs typeface="Times New Roman"/>
                        </a:rPr>
                        <m:t>𝟏𝟎𝟎</m:t>
                      </m:r>
                      <m:r>
                        <a:rPr lang="en-US" sz="2800" b="1" i="1">
                          <a:latin typeface="Cambria Math"/>
                          <a:ea typeface="MS Mincho"/>
                          <a:cs typeface="Times New Roman"/>
                        </a:rPr>
                        <m:t>,</m:t>
                      </m:r>
                      <m:r>
                        <a:rPr lang="en-US" sz="2800" b="1" i="1">
                          <a:latin typeface="Cambria Math"/>
                          <a:ea typeface="MS Mincho"/>
                          <a:cs typeface="Times New Roman"/>
                        </a:rPr>
                        <m:t>𝟎𝟎𝟎</m:t>
                      </m:r>
                      <m:r>
                        <a:rPr lang="en-US" sz="2800" b="1" i="1">
                          <a:latin typeface="Cambria Math"/>
                          <a:ea typeface="MS Mincho"/>
                          <a:cs typeface="Times New Roman"/>
                        </a:rPr>
                        <m:t>;</m:t>
                      </m:r>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𝟎𝟎𝟎</m:t>
                      </m:r>
                      <m:r>
                        <a:rPr lang="en-US" sz="2800" b="1" i="1">
                          <a:latin typeface="Cambria Math"/>
                          <a:ea typeface="MS Mincho"/>
                          <a:cs typeface="Times New Roman"/>
                        </a:rPr>
                        <m:t>,</m:t>
                      </m:r>
                      <m:r>
                        <a:rPr lang="en-US" sz="2800" b="1" i="1">
                          <a:latin typeface="Cambria Math"/>
                          <a:ea typeface="MS Mincho"/>
                          <a:cs typeface="Times New Roman"/>
                        </a:rPr>
                        <m:t>𝟎𝟎𝟎</m:t>
                      </m:r>
                      <m:r>
                        <a:rPr lang="en-US" sz="2800" b="1" i="1">
                          <a:latin typeface="Cambria Math"/>
                          <a:ea typeface="MS Mincho"/>
                          <a:cs typeface="Times New Roman"/>
                        </a:rPr>
                        <m:t> …………</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457200" y="1733550"/>
                <a:ext cx="8137420" cy="523220"/>
              </a:xfrm>
              <a:prstGeom prst="rect">
                <a:avLst/>
              </a:prstGeom>
              <a:blipFill rotWithShape="1">
                <a:blip r:embed="rId4"/>
                <a:stretch>
                  <a:fillRect t="-10465" r="-1498" b="-32558"/>
                </a:stretch>
              </a:blipFill>
            </p:spPr>
            <p:txBody>
              <a:bodyPr/>
              <a:lstStyle/>
              <a:p>
                <a:r>
                  <a:rPr lang="en-US">
                    <a:noFill/>
                  </a:rPr>
                  <a:t> </a:t>
                </a:r>
              </a:p>
            </p:txBody>
          </p:sp>
        </mc:Fallback>
      </mc:AlternateContent>
    </p:spTree>
    <p:extLst>
      <p:ext uri="{BB962C8B-B14F-4D97-AF65-F5344CB8AC3E}">
        <p14:creationId xmlns:p14="http://schemas.microsoft.com/office/powerpoint/2010/main" val="3473511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2400" y="361950"/>
            <a:ext cx="8991600" cy="523220"/>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ea typeface="MS Mincho"/>
                <a:cs typeface="Times New Roman"/>
              </a:rPr>
              <a:t>Fill in the missing numbers.</a:t>
            </a:r>
            <a:endParaRPr lang="en-US" sz="2800" dirty="0"/>
          </a:p>
        </p:txBody>
      </p:sp>
      <p:sp>
        <p:nvSpPr>
          <p:cNvPr id="3" name="Rectangle 2"/>
          <p:cNvSpPr/>
          <p:nvPr/>
        </p:nvSpPr>
        <p:spPr>
          <a:xfrm>
            <a:off x="287419" y="885613"/>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7" name="Rectangle 6"/>
              <p:cNvSpPr/>
              <p:nvPr/>
            </p:nvSpPr>
            <p:spPr>
              <a:xfrm>
                <a:off x="723411" y="885170"/>
                <a:ext cx="5816849" cy="523220"/>
              </a:xfrm>
              <a:prstGeom prst="rect">
                <a:avLst/>
              </a:prstGeom>
            </p:spPr>
            <p:txBody>
              <a:bodyPr wrap="none">
                <a:spAutoFit/>
              </a:bodyPr>
              <a:lstStyle/>
              <a:p>
                <a:pPr lvl="0"/>
                <a:r>
                  <a:rPr lang="en-US" sz="2800" dirty="0">
                    <a:solidFill>
                      <a:prstClr val="black"/>
                    </a:solidFill>
                  </a:rPr>
                  <a:t>The rule for the pattern shown is </a:t>
                </a:r>
                <a14:m>
                  <m:oMath xmlns:m="http://schemas.openxmlformats.org/officeDocument/2006/math">
                    <m:r>
                      <a:rPr lang="en-US" sz="2800" b="1" i="1">
                        <a:solidFill>
                          <a:prstClr val="black"/>
                        </a:solidFill>
                        <a:latin typeface="Cambria Math"/>
                        <a:ea typeface="MS Mincho"/>
                        <a:cs typeface="Times New Roman"/>
                      </a:rPr>
                      <m:t>∗</m:t>
                    </m:r>
                    <m:r>
                      <a:rPr lang="en-US" sz="2800" b="1" i="1">
                        <a:solidFill>
                          <a:prstClr val="black"/>
                        </a:solidFill>
                        <a:latin typeface="Cambria Math"/>
                        <a:ea typeface="MS Mincho"/>
                        <a:cs typeface="Times New Roman"/>
                      </a:rPr>
                      <m:t>𝟏𝟎</m:t>
                    </m:r>
                  </m:oMath>
                </a14:m>
                <a:r>
                  <a:rPr lang="en-US" sz="2800" dirty="0">
                    <a:solidFill>
                      <a:prstClr val="black"/>
                    </a:solidFill>
                  </a:rPr>
                  <a:t>.</a:t>
                </a:r>
              </a:p>
            </p:txBody>
          </p:sp>
        </mc:Choice>
        <mc:Fallback xmlns="">
          <p:sp>
            <p:nvSpPr>
              <p:cNvPr id="7" name="Rectangle 6"/>
              <p:cNvSpPr>
                <a:spLocks noRot="1" noChangeAspect="1" noMove="1" noResize="1" noEditPoints="1" noAdjustHandles="1" noChangeArrowheads="1" noChangeShapeType="1" noTextEdit="1"/>
              </p:cNvSpPr>
              <p:nvPr/>
            </p:nvSpPr>
            <p:spPr>
              <a:xfrm>
                <a:off x="723411" y="885170"/>
                <a:ext cx="5816849" cy="523220"/>
              </a:xfrm>
              <a:prstGeom prst="rect">
                <a:avLst/>
              </a:prstGeom>
              <a:blipFill rotWithShape="1">
                <a:blip r:embed="rId3"/>
                <a:stretch>
                  <a:fillRect l="-2201" t="-10465" r="-2516"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87419" y="1408833"/>
                <a:ext cx="8137420" cy="523220"/>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r>
                        <a:rPr lang="en-US" sz="2800" b="1" i="1">
                          <a:solidFill>
                            <a:prstClr val="black"/>
                          </a:solidFill>
                          <a:latin typeface="Cambria Math"/>
                          <a:ea typeface="MS Mincho"/>
                          <a:cs typeface="Times New Roman"/>
                        </a:rPr>
                        <m:t>𝟏𝟎</m:t>
                      </m:r>
                      <m:r>
                        <a:rPr lang="en-US" sz="2800" b="1" i="1">
                          <a:solidFill>
                            <a:prstClr val="black"/>
                          </a:solidFill>
                          <a:latin typeface="Cambria Math"/>
                          <a:ea typeface="MS Mincho"/>
                          <a:cs typeface="Times New Roman"/>
                        </a:rPr>
                        <m:t>; ___; </m:t>
                      </m:r>
                      <m:r>
                        <a:rPr lang="en-US" sz="2800" b="1" i="1">
                          <a:solidFill>
                            <a:prstClr val="black"/>
                          </a:solidFill>
                          <a:latin typeface="Cambria Math"/>
                          <a:ea typeface="MS Mincho"/>
                          <a:cs typeface="Times New Roman"/>
                        </a:rPr>
                        <m:t>𝟏</m:t>
                      </m:r>
                      <m:r>
                        <a:rPr lang="en-US" sz="2800" b="1" i="1">
                          <a:solidFill>
                            <a:prstClr val="black"/>
                          </a:solidFill>
                          <a:latin typeface="Cambria Math"/>
                          <a:ea typeface="MS Mincho"/>
                          <a:cs typeface="Times New Roman"/>
                        </a:rPr>
                        <m:t>,</m:t>
                      </m:r>
                      <m:r>
                        <a:rPr lang="en-US" sz="2800" b="1" i="1">
                          <a:solidFill>
                            <a:prstClr val="black"/>
                          </a:solidFill>
                          <a:latin typeface="Cambria Math"/>
                          <a:ea typeface="MS Mincho"/>
                          <a:cs typeface="Times New Roman"/>
                        </a:rPr>
                        <m:t>𝟎𝟎𝟎</m:t>
                      </m:r>
                      <m:r>
                        <a:rPr lang="en-US" sz="2800" b="1" i="1">
                          <a:solidFill>
                            <a:prstClr val="black"/>
                          </a:solidFill>
                          <a:latin typeface="Cambria Math"/>
                          <a:ea typeface="MS Mincho"/>
                          <a:cs typeface="Times New Roman"/>
                        </a:rPr>
                        <m:t>;____;</m:t>
                      </m:r>
                      <m:r>
                        <a:rPr lang="en-US" sz="2800" b="1" i="1">
                          <a:solidFill>
                            <a:prstClr val="black"/>
                          </a:solidFill>
                          <a:latin typeface="Cambria Math"/>
                          <a:ea typeface="MS Mincho"/>
                          <a:cs typeface="Times New Roman"/>
                        </a:rPr>
                        <m:t>𝟏𝟎𝟎</m:t>
                      </m:r>
                      <m:r>
                        <a:rPr lang="en-US" sz="2800" b="1" i="1">
                          <a:solidFill>
                            <a:prstClr val="black"/>
                          </a:solidFill>
                          <a:latin typeface="Cambria Math"/>
                          <a:ea typeface="MS Mincho"/>
                          <a:cs typeface="Times New Roman"/>
                        </a:rPr>
                        <m:t>,</m:t>
                      </m:r>
                      <m:r>
                        <a:rPr lang="en-US" sz="2800" b="1" i="1">
                          <a:solidFill>
                            <a:prstClr val="black"/>
                          </a:solidFill>
                          <a:latin typeface="Cambria Math"/>
                          <a:ea typeface="MS Mincho"/>
                          <a:cs typeface="Times New Roman"/>
                        </a:rPr>
                        <m:t>𝟎𝟎𝟎</m:t>
                      </m:r>
                      <m:r>
                        <a:rPr lang="en-US" sz="2800" b="1" i="1">
                          <a:solidFill>
                            <a:prstClr val="black"/>
                          </a:solidFill>
                          <a:latin typeface="Cambria Math"/>
                          <a:ea typeface="MS Mincho"/>
                          <a:cs typeface="Times New Roman"/>
                        </a:rPr>
                        <m:t>;</m:t>
                      </m:r>
                      <m:r>
                        <a:rPr lang="en-US" sz="2800" b="1" i="1">
                          <a:solidFill>
                            <a:prstClr val="black"/>
                          </a:solidFill>
                          <a:latin typeface="Cambria Math"/>
                          <a:ea typeface="MS Mincho"/>
                          <a:cs typeface="Times New Roman"/>
                        </a:rPr>
                        <m:t>𝟏</m:t>
                      </m:r>
                      <m:r>
                        <a:rPr lang="en-US" sz="2800" b="1" i="1">
                          <a:solidFill>
                            <a:prstClr val="black"/>
                          </a:solidFill>
                          <a:latin typeface="Cambria Math"/>
                          <a:ea typeface="MS Mincho"/>
                          <a:cs typeface="Times New Roman"/>
                        </a:rPr>
                        <m:t>,</m:t>
                      </m:r>
                      <m:r>
                        <a:rPr lang="en-US" sz="2800" b="1" i="1">
                          <a:solidFill>
                            <a:prstClr val="black"/>
                          </a:solidFill>
                          <a:latin typeface="Cambria Math"/>
                          <a:ea typeface="MS Mincho"/>
                          <a:cs typeface="Times New Roman"/>
                        </a:rPr>
                        <m:t>𝟎𝟎𝟎</m:t>
                      </m:r>
                      <m:r>
                        <a:rPr lang="en-US" sz="2800" b="1" i="1">
                          <a:solidFill>
                            <a:prstClr val="black"/>
                          </a:solidFill>
                          <a:latin typeface="Cambria Math"/>
                          <a:ea typeface="MS Mincho"/>
                          <a:cs typeface="Times New Roman"/>
                        </a:rPr>
                        <m:t>,</m:t>
                      </m:r>
                      <m:r>
                        <a:rPr lang="en-US" sz="2800" b="1" i="1">
                          <a:solidFill>
                            <a:prstClr val="black"/>
                          </a:solidFill>
                          <a:latin typeface="Cambria Math"/>
                          <a:ea typeface="MS Mincho"/>
                          <a:cs typeface="Times New Roman"/>
                        </a:rPr>
                        <m:t>𝟎𝟎𝟎</m:t>
                      </m:r>
                      <m:r>
                        <a:rPr lang="en-US" sz="2800" b="1" i="1">
                          <a:solidFill>
                            <a:prstClr val="black"/>
                          </a:solidFill>
                          <a:latin typeface="Cambria Math"/>
                          <a:ea typeface="MS Mincho"/>
                          <a:cs typeface="Times New Roman"/>
                        </a:rPr>
                        <m:t> …………</m:t>
                      </m:r>
                    </m:oMath>
                  </m:oMathPara>
                </a14:m>
                <a:endParaRPr lang="en-US" sz="2800" dirty="0">
                  <a:solidFill>
                    <a:prstClr val="black"/>
                  </a:solidFill>
                </a:endParaRPr>
              </a:p>
            </p:txBody>
          </p:sp>
        </mc:Choice>
        <mc:Fallback xmlns="">
          <p:sp>
            <p:nvSpPr>
              <p:cNvPr id="8" name="Rectangle 7"/>
              <p:cNvSpPr>
                <a:spLocks noRot="1" noChangeAspect="1" noMove="1" noResize="1" noEditPoints="1" noAdjustHandles="1" noChangeArrowheads="1" noChangeShapeType="1" noTextEdit="1"/>
              </p:cNvSpPr>
              <p:nvPr/>
            </p:nvSpPr>
            <p:spPr>
              <a:xfrm>
                <a:off x="287419" y="1408833"/>
                <a:ext cx="8137420" cy="523220"/>
              </a:xfrm>
              <a:prstGeom prst="rect">
                <a:avLst/>
              </a:prstGeom>
              <a:blipFill rotWithShape="1">
                <a:blip r:embed="rId4"/>
                <a:stretch>
                  <a:fillRect t="-10465" r="-1573"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373549" y="1918348"/>
                <a:ext cx="256993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ea typeface="MS Mincho"/>
                          <a:cs typeface="Times New Roman"/>
                        </a:rPr>
                        <m:t>𝟏𝟎</m:t>
                      </m:r>
                      <m:r>
                        <a:rPr lang="en-US" sz="2800" b="1" i="1" smtClean="0">
                          <a:latin typeface="Cambria Math"/>
                          <a:ea typeface="MS Mincho"/>
                          <a:cs typeface="Times New Roman"/>
                        </a:rPr>
                        <m:t>∗</m:t>
                      </m:r>
                      <m:r>
                        <a:rPr lang="en-US" sz="2800" b="1" i="1" smtClean="0">
                          <a:latin typeface="Cambria Math"/>
                          <a:ea typeface="MS Mincho"/>
                          <a:cs typeface="Times New Roman"/>
                        </a:rPr>
                        <m:t>𝟏𝟎</m:t>
                      </m:r>
                      <m:r>
                        <a:rPr lang="en-US" sz="2800" b="1" i="1" smtClean="0">
                          <a:latin typeface="Cambria Math"/>
                          <a:ea typeface="MS Mincho"/>
                          <a:cs typeface="Times New Roman"/>
                        </a:rPr>
                        <m:t>=</m:t>
                      </m:r>
                      <m:r>
                        <a:rPr lang="en-US" sz="2800" b="1" i="1">
                          <a:solidFill>
                            <a:srgbClr val="FF0000"/>
                          </a:solidFill>
                          <a:effectLst/>
                          <a:latin typeface="Cambria Math"/>
                          <a:ea typeface="MS Mincho"/>
                          <a:cs typeface="Times New Roman"/>
                        </a:rPr>
                        <m:t>𝟏𝟎</m:t>
                      </m:r>
                      <m:r>
                        <a:rPr lang="en-US" sz="2800" b="1" i="1" smtClean="0">
                          <a:solidFill>
                            <a:srgbClr val="FF0000"/>
                          </a:solidFill>
                          <a:effectLst/>
                          <a:latin typeface="Cambria Math"/>
                          <a:ea typeface="MS Mincho"/>
                          <a:cs typeface="Times New Roman"/>
                        </a:rPr>
                        <m:t>𝟎</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373549" y="1918348"/>
                <a:ext cx="2569934" cy="523220"/>
              </a:xfrm>
              <a:prstGeom prst="rect">
                <a:avLst/>
              </a:prstGeom>
              <a:blipFill rotWithShape="1">
                <a:blip r:embed="rId5"/>
                <a:stretch>
                  <a:fillRect t="-10465" r="-5924"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333093" y="2416383"/>
                <a:ext cx="313310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𝟏𝟎𝟎</m:t>
                      </m:r>
                      <m:r>
                        <a:rPr lang="en-US" sz="2800" b="1" i="1">
                          <a:latin typeface="Cambria Math"/>
                          <a:ea typeface="MS Mincho"/>
                          <a:cs typeface="Times New Roman"/>
                        </a:rPr>
                        <m:t>∗</m:t>
                      </m:r>
                      <m:r>
                        <a:rPr lang="en-US" sz="2800" b="1" i="1">
                          <a:latin typeface="Cambria Math"/>
                          <a:ea typeface="MS Mincho"/>
                          <a:cs typeface="Times New Roman"/>
                        </a:rPr>
                        <m:t>𝟏𝟎</m:t>
                      </m:r>
                      <m:r>
                        <a:rPr lang="en-US" sz="2800" b="1" i="1">
                          <a:latin typeface="Cambria Math"/>
                          <a:ea typeface="MS Mincho"/>
                          <a:cs typeface="Times New Roman"/>
                        </a:rPr>
                        <m:t>=</m:t>
                      </m:r>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𝟎𝟎𝟎</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333093" y="2416383"/>
                <a:ext cx="3133102" cy="523220"/>
              </a:xfrm>
              <a:prstGeom prst="rect">
                <a:avLst/>
              </a:prstGeom>
              <a:blipFill rotWithShape="1">
                <a:blip r:embed="rId6"/>
                <a:stretch>
                  <a:fillRect t="-10465" r="-4669"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345355" y="2939603"/>
                <a:ext cx="369626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𝟎𝟎𝟎</m:t>
                      </m:r>
                      <m:r>
                        <a:rPr lang="en-US" sz="2800" b="1" i="1">
                          <a:latin typeface="Cambria Math"/>
                          <a:ea typeface="MS Mincho"/>
                          <a:cs typeface="Times New Roman"/>
                        </a:rPr>
                        <m:t>∗</m:t>
                      </m:r>
                      <m:r>
                        <a:rPr lang="en-US" sz="2800" b="1" i="1">
                          <a:latin typeface="Cambria Math"/>
                          <a:ea typeface="MS Mincho"/>
                          <a:cs typeface="Times New Roman"/>
                        </a:rPr>
                        <m:t>𝟏𝟎</m:t>
                      </m:r>
                      <m:r>
                        <a:rPr lang="en-US" sz="2800" b="1" i="1">
                          <a:latin typeface="Cambria Math"/>
                          <a:ea typeface="MS Mincho"/>
                          <a:cs typeface="Times New Roman"/>
                        </a:rPr>
                        <m:t>=</m:t>
                      </m:r>
                      <m:r>
                        <a:rPr lang="en-US" sz="2800" b="1" i="1">
                          <a:solidFill>
                            <a:srgbClr val="FF0000"/>
                          </a:solidFill>
                          <a:effectLst/>
                          <a:latin typeface="Cambria Math"/>
                          <a:ea typeface="MS Mincho"/>
                          <a:cs typeface="Times New Roman"/>
                        </a:rPr>
                        <m:t>𝟏𝟎</m:t>
                      </m:r>
                      <m:r>
                        <a:rPr lang="en-US" sz="2800" b="1" i="1">
                          <a:solidFill>
                            <a:srgbClr val="FF0000"/>
                          </a:solidFill>
                          <a:effectLst/>
                          <a:latin typeface="Cambria Math"/>
                          <a:ea typeface="MS Mincho"/>
                          <a:cs typeface="Times New Roman"/>
                        </a:rPr>
                        <m:t>,</m:t>
                      </m:r>
                      <m:r>
                        <a:rPr lang="en-US" sz="2800" b="1" i="1">
                          <a:solidFill>
                            <a:srgbClr val="FF0000"/>
                          </a:solidFill>
                          <a:effectLst/>
                          <a:latin typeface="Cambria Math"/>
                          <a:ea typeface="MS Mincho"/>
                          <a:cs typeface="Times New Roman"/>
                        </a:rPr>
                        <m:t>𝟎𝟎𝟎</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345355" y="2939603"/>
                <a:ext cx="3696268" cy="523220"/>
              </a:xfrm>
              <a:prstGeom prst="rect">
                <a:avLst/>
              </a:prstGeom>
              <a:blipFill rotWithShape="1">
                <a:blip r:embed="rId7"/>
                <a:stretch>
                  <a:fillRect t="-10465" r="-3960"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333093" y="3459432"/>
                <a:ext cx="412587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𝟏𝟎</m:t>
                      </m:r>
                      <m:r>
                        <a:rPr lang="en-US" sz="2800" b="1" i="1">
                          <a:latin typeface="Cambria Math"/>
                          <a:ea typeface="MS Mincho"/>
                          <a:cs typeface="Times New Roman"/>
                        </a:rPr>
                        <m:t>,</m:t>
                      </m:r>
                      <m:r>
                        <a:rPr lang="en-US" sz="2800" b="1" i="1">
                          <a:latin typeface="Cambria Math"/>
                          <a:ea typeface="MS Mincho"/>
                          <a:cs typeface="Times New Roman"/>
                        </a:rPr>
                        <m:t>𝟎𝟎𝟎</m:t>
                      </m:r>
                      <m:r>
                        <a:rPr lang="en-US" sz="2800" b="1" i="1">
                          <a:latin typeface="Cambria Math"/>
                          <a:ea typeface="MS Mincho"/>
                          <a:cs typeface="Times New Roman"/>
                        </a:rPr>
                        <m:t>∗</m:t>
                      </m:r>
                      <m:r>
                        <a:rPr lang="en-US" sz="2800" b="1" i="1">
                          <a:latin typeface="Cambria Math"/>
                          <a:ea typeface="MS Mincho"/>
                          <a:cs typeface="Times New Roman"/>
                        </a:rPr>
                        <m:t>𝟏𝟎</m:t>
                      </m:r>
                      <m:r>
                        <a:rPr lang="en-US" sz="2800" b="1" i="1">
                          <a:latin typeface="Cambria Math"/>
                          <a:ea typeface="MS Mincho"/>
                          <a:cs typeface="Times New Roman"/>
                        </a:rPr>
                        <m:t>=</m:t>
                      </m:r>
                      <m:r>
                        <a:rPr lang="en-US" sz="2800" b="1" i="1">
                          <a:latin typeface="Cambria Math"/>
                          <a:ea typeface="MS Mincho"/>
                          <a:cs typeface="Times New Roman"/>
                        </a:rPr>
                        <m:t>𝟏𝟎𝟎</m:t>
                      </m:r>
                      <m:r>
                        <a:rPr lang="en-US" sz="2800" b="1" i="1">
                          <a:latin typeface="Cambria Math"/>
                          <a:ea typeface="MS Mincho"/>
                          <a:cs typeface="Times New Roman"/>
                        </a:rPr>
                        <m:t>,</m:t>
                      </m:r>
                      <m:r>
                        <a:rPr lang="en-US" sz="2800" b="1" i="1">
                          <a:latin typeface="Cambria Math"/>
                          <a:ea typeface="MS Mincho"/>
                          <a:cs typeface="Times New Roman"/>
                        </a:rPr>
                        <m:t>𝟎𝟎𝟎</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333093" y="3459432"/>
                <a:ext cx="4125873" cy="523220"/>
              </a:xfrm>
              <a:prstGeom prst="rect">
                <a:avLst/>
              </a:prstGeom>
              <a:blipFill rotWithShape="1">
                <a:blip r:embed="rId8"/>
                <a:stretch>
                  <a:fillRect t="-10465" r="-3550"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333093" y="3914725"/>
                <a:ext cx="468904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𝟏𝟎𝟎</m:t>
                      </m:r>
                      <m:r>
                        <a:rPr lang="en-US" sz="2800" b="1" i="1">
                          <a:latin typeface="Cambria Math"/>
                          <a:ea typeface="MS Mincho"/>
                          <a:cs typeface="Times New Roman"/>
                        </a:rPr>
                        <m:t>,</m:t>
                      </m:r>
                      <m:r>
                        <a:rPr lang="en-US" sz="2800" b="1" i="1">
                          <a:latin typeface="Cambria Math"/>
                          <a:ea typeface="MS Mincho"/>
                          <a:cs typeface="Times New Roman"/>
                        </a:rPr>
                        <m:t>𝟎𝟎𝟎</m:t>
                      </m:r>
                      <m:r>
                        <a:rPr lang="en-US" sz="2800" b="1" i="1">
                          <a:latin typeface="Cambria Math"/>
                          <a:ea typeface="MS Mincho"/>
                          <a:cs typeface="Times New Roman"/>
                        </a:rPr>
                        <m:t>∗</m:t>
                      </m:r>
                      <m:r>
                        <a:rPr lang="en-US" sz="2800" b="1" i="1">
                          <a:latin typeface="Cambria Math"/>
                          <a:ea typeface="MS Mincho"/>
                          <a:cs typeface="Times New Roman"/>
                        </a:rPr>
                        <m:t>𝟏𝟎</m:t>
                      </m:r>
                      <m:r>
                        <a:rPr lang="en-US" sz="2800" b="1" i="1">
                          <a:latin typeface="Cambria Math"/>
                          <a:ea typeface="MS Mincho"/>
                          <a:cs typeface="Times New Roman"/>
                        </a:rPr>
                        <m:t>=</m:t>
                      </m:r>
                      <m:r>
                        <a:rPr lang="en-US" sz="2800" b="1" i="1">
                          <a:latin typeface="Cambria Math"/>
                          <a:ea typeface="MS Mincho"/>
                          <a:cs typeface="Times New Roman"/>
                        </a:rPr>
                        <m:t>𝟏</m:t>
                      </m:r>
                      <m:r>
                        <a:rPr lang="en-US" sz="2800" b="1" i="1">
                          <a:latin typeface="Cambria Math"/>
                          <a:ea typeface="MS Mincho"/>
                          <a:cs typeface="Times New Roman"/>
                        </a:rPr>
                        <m:t>,</m:t>
                      </m:r>
                      <m:r>
                        <a:rPr lang="en-US" sz="2800" b="1" i="1">
                          <a:latin typeface="Cambria Math"/>
                          <a:ea typeface="MS Mincho"/>
                          <a:cs typeface="Times New Roman"/>
                        </a:rPr>
                        <m:t>𝟎𝟎𝟎</m:t>
                      </m:r>
                      <m:r>
                        <a:rPr lang="en-US" sz="2800" b="1" i="1">
                          <a:latin typeface="Cambria Math"/>
                          <a:ea typeface="MS Mincho"/>
                          <a:cs typeface="Times New Roman"/>
                        </a:rPr>
                        <m:t>,</m:t>
                      </m:r>
                      <m:r>
                        <a:rPr lang="en-US" sz="2800" b="1" i="1">
                          <a:latin typeface="Cambria Math"/>
                          <a:ea typeface="MS Mincho"/>
                          <a:cs typeface="Times New Roman"/>
                        </a:rPr>
                        <m:t>𝟎𝟎𝟎</m:t>
                      </m:r>
                    </m:oMath>
                  </m:oMathPara>
                </a14:m>
                <a:endParaRPr lang="en-US" sz="2800" dirty="0"/>
              </a:p>
            </p:txBody>
          </p:sp>
        </mc:Choice>
        <mc:Fallback xmlns="">
          <p:sp>
            <p:nvSpPr>
              <p:cNvPr id="12" name="Rectangle 11"/>
              <p:cNvSpPr>
                <a:spLocks noRot="1" noChangeAspect="1" noMove="1" noResize="1" noEditPoints="1" noAdjustHandles="1" noChangeArrowheads="1" noChangeShapeType="1" noTextEdit="1"/>
              </p:cNvSpPr>
              <p:nvPr/>
            </p:nvSpPr>
            <p:spPr>
              <a:xfrm>
                <a:off x="333093" y="3914725"/>
                <a:ext cx="4689041" cy="523220"/>
              </a:xfrm>
              <a:prstGeom prst="rect">
                <a:avLst/>
              </a:prstGeom>
              <a:blipFill rotWithShape="1">
                <a:blip r:embed="rId9"/>
                <a:stretch>
                  <a:fillRect t="-10465" r="-286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287419" y="4324350"/>
                <a:ext cx="839980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ea typeface="MS Mincho"/>
                          <a:cs typeface="Times New Roman"/>
                        </a:rPr>
                        <m:t>𝟏𝟎</m:t>
                      </m:r>
                      <m:r>
                        <a:rPr lang="en-US" sz="2800" b="1" i="1">
                          <a:latin typeface="Cambria Math"/>
                          <a:ea typeface="MS Mincho"/>
                          <a:cs typeface="Times New Roman"/>
                        </a:rPr>
                        <m:t>; </m:t>
                      </m:r>
                      <m:r>
                        <a:rPr lang="en-US" sz="2800" b="1" i="1">
                          <a:solidFill>
                            <a:srgbClr val="FF0000"/>
                          </a:solidFill>
                          <a:effectLst/>
                          <a:latin typeface="Cambria Math"/>
                          <a:ea typeface="MS Mincho"/>
                          <a:cs typeface="Times New Roman"/>
                        </a:rPr>
                        <m:t>𝟏𝟎𝟎</m:t>
                      </m:r>
                      <m:r>
                        <a:rPr lang="en-US" sz="2800" b="1" i="1">
                          <a:effectLst/>
                          <a:latin typeface="Cambria Math"/>
                          <a:ea typeface="MS Mincho"/>
                          <a:cs typeface="Times New Roman"/>
                        </a:rPr>
                        <m:t>; </m:t>
                      </m:r>
                      <m:r>
                        <a:rPr lang="en-US" sz="2800" b="1" i="1">
                          <a:effectLst/>
                          <a:latin typeface="Cambria Math"/>
                          <a:ea typeface="MS Mincho"/>
                          <a:cs typeface="Times New Roman"/>
                        </a:rPr>
                        <m:t>𝟏</m:t>
                      </m:r>
                      <m:r>
                        <a:rPr lang="en-US" sz="2800" b="1" i="1">
                          <a:effectLst/>
                          <a:latin typeface="Cambria Math"/>
                          <a:ea typeface="MS Mincho"/>
                          <a:cs typeface="Times New Roman"/>
                        </a:rPr>
                        <m:t>,</m:t>
                      </m:r>
                      <m:r>
                        <a:rPr lang="en-US" sz="2800" b="1" i="1">
                          <a:effectLst/>
                          <a:latin typeface="Cambria Math"/>
                          <a:ea typeface="MS Mincho"/>
                          <a:cs typeface="Times New Roman"/>
                        </a:rPr>
                        <m:t>𝟎𝟎𝟎</m:t>
                      </m:r>
                      <m:r>
                        <a:rPr lang="en-US" sz="2800" b="1" i="1">
                          <a:effectLst/>
                          <a:latin typeface="Cambria Math"/>
                          <a:ea typeface="MS Mincho"/>
                          <a:cs typeface="Times New Roman"/>
                        </a:rPr>
                        <m:t>;</m:t>
                      </m:r>
                      <m:r>
                        <a:rPr lang="en-US" sz="2800" b="1" i="1">
                          <a:solidFill>
                            <a:srgbClr val="FF0000"/>
                          </a:solidFill>
                          <a:effectLst/>
                          <a:latin typeface="Cambria Math"/>
                          <a:ea typeface="MS Mincho"/>
                          <a:cs typeface="Times New Roman"/>
                        </a:rPr>
                        <m:t>𝟏𝟎</m:t>
                      </m:r>
                      <m:r>
                        <a:rPr lang="en-US" sz="2800" b="1" i="1">
                          <a:solidFill>
                            <a:srgbClr val="FF0000"/>
                          </a:solidFill>
                          <a:effectLst/>
                          <a:latin typeface="Cambria Math"/>
                          <a:ea typeface="MS Mincho"/>
                          <a:cs typeface="Times New Roman"/>
                        </a:rPr>
                        <m:t>, </m:t>
                      </m:r>
                      <m:r>
                        <a:rPr lang="en-US" sz="2800" b="1" i="1">
                          <a:solidFill>
                            <a:srgbClr val="FF0000"/>
                          </a:solidFill>
                          <a:effectLst/>
                          <a:latin typeface="Cambria Math"/>
                          <a:ea typeface="MS Mincho"/>
                          <a:cs typeface="Times New Roman"/>
                        </a:rPr>
                        <m:t>𝟎𝟎𝟎</m:t>
                      </m:r>
                      <m:r>
                        <a:rPr lang="en-US" sz="2800" b="1" i="1">
                          <a:effectLst/>
                          <a:latin typeface="Cambria Math"/>
                          <a:ea typeface="MS Mincho"/>
                          <a:cs typeface="Times New Roman"/>
                        </a:rPr>
                        <m:t>;</m:t>
                      </m:r>
                      <m:r>
                        <a:rPr lang="en-US" sz="2800" b="1" i="1">
                          <a:effectLst/>
                          <a:latin typeface="Cambria Math"/>
                          <a:ea typeface="MS Mincho"/>
                          <a:cs typeface="Times New Roman"/>
                        </a:rPr>
                        <m:t>𝟏𝟎𝟎</m:t>
                      </m:r>
                      <m:r>
                        <a:rPr lang="en-US" sz="2800" b="1" i="1">
                          <a:effectLst/>
                          <a:latin typeface="Cambria Math"/>
                          <a:ea typeface="MS Mincho"/>
                          <a:cs typeface="Times New Roman"/>
                        </a:rPr>
                        <m:t>,</m:t>
                      </m:r>
                      <m:r>
                        <a:rPr lang="en-US" sz="2800" b="1" i="1">
                          <a:effectLst/>
                          <a:latin typeface="Cambria Math"/>
                          <a:ea typeface="MS Mincho"/>
                          <a:cs typeface="Times New Roman"/>
                        </a:rPr>
                        <m:t>𝟎𝟎𝟎</m:t>
                      </m:r>
                      <m:r>
                        <a:rPr lang="en-US" sz="2800" b="1" i="1">
                          <a:effectLst/>
                          <a:latin typeface="Cambria Math"/>
                          <a:ea typeface="MS Mincho"/>
                          <a:cs typeface="Times New Roman"/>
                        </a:rPr>
                        <m:t>;</m:t>
                      </m:r>
                      <m:r>
                        <a:rPr lang="en-US" sz="2800" b="1" i="1">
                          <a:effectLst/>
                          <a:latin typeface="Cambria Math"/>
                          <a:ea typeface="MS Mincho"/>
                          <a:cs typeface="Times New Roman"/>
                        </a:rPr>
                        <m:t>𝟏</m:t>
                      </m:r>
                      <m:r>
                        <a:rPr lang="en-US" sz="2800" b="1" i="1">
                          <a:effectLst/>
                          <a:latin typeface="Cambria Math"/>
                          <a:ea typeface="MS Mincho"/>
                          <a:cs typeface="Times New Roman"/>
                        </a:rPr>
                        <m:t>,</m:t>
                      </m:r>
                      <m:r>
                        <a:rPr lang="en-US" sz="2800" b="1" i="1">
                          <a:effectLst/>
                          <a:latin typeface="Cambria Math"/>
                          <a:ea typeface="MS Mincho"/>
                          <a:cs typeface="Times New Roman"/>
                        </a:rPr>
                        <m:t>𝟎𝟎𝟎</m:t>
                      </m:r>
                      <m:r>
                        <a:rPr lang="en-US" sz="2800" b="1" i="1">
                          <a:effectLst/>
                          <a:latin typeface="Cambria Math"/>
                          <a:ea typeface="MS Mincho"/>
                          <a:cs typeface="Times New Roman"/>
                        </a:rPr>
                        <m:t>,</m:t>
                      </m:r>
                      <m:r>
                        <a:rPr lang="en-US" sz="2800" b="1" i="1">
                          <a:effectLst/>
                          <a:latin typeface="Cambria Math"/>
                          <a:ea typeface="MS Mincho"/>
                          <a:cs typeface="Times New Roman"/>
                        </a:rPr>
                        <m:t>𝟎𝟎𝟎</m:t>
                      </m:r>
                      <m:r>
                        <a:rPr lang="en-US" sz="2800" b="1" i="1">
                          <a:effectLst/>
                          <a:latin typeface="Cambria Math"/>
                          <a:ea typeface="MS Mincho"/>
                          <a:cs typeface="Times New Roman"/>
                        </a:rPr>
                        <m:t> ……</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287419" y="4324350"/>
                <a:ext cx="8399800" cy="523220"/>
              </a:xfrm>
              <a:prstGeom prst="rect">
                <a:avLst/>
              </a:prstGeom>
              <a:blipFill rotWithShape="1">
                <a:blip r:embed="rId10"/>
                <a:stretch>
                  <a:fillRect t="-10465" r="-1451" b="-32558"/>
                </a:stretch>
              </a:blipFill>
            </p:spPr>
            <p:txBody>
              <a:bodyPr/>
              <a:lstStyle/>
              <a:p>
                <a:r>
                  <a:rPr lang="en-US">
                    <a:noFill/>
                  </a:rPr>
                  <a:t> </a:t>
                </a:r>
              </a:p>
            </p:txBody>
          </p:sp>
        </mc:Fallback>
      </mc:AlternateContent>
    </p:spTree>
    <p:extLst>
      <p:ext uri="{BB962C8B-B14F-4D97-AF65-F5344CB8AC3E}">
        <p14:creationId xmlns:p14="http://schemas.microsoft.com/office/powerpoint/2010/main" val="320929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438150"/>
            <a:ext cx="86868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ea typeface="MS Mincho"/>
                <a:cs typeface="Times New Roman"/>
              </a:rPr>
              <a:t>Find the rule for the following table of values.</a:t>
            </a:r>
            <a:endParaRPr lang="en-US" sz="2800" dirty="0"/>
          </a:p>
        </p:txBody>
      </p:sp>
      <p:sp>
        <p:nvSpPr>
          <p:cNvPr id="3" name="Rectangle 2"/>
          <p:cNvSpPr/>
          <p:nvPr/>
        </p:nvSpPr>
        <p:spPr>
          <a:xfrm>
            <a:off x="380505" y="1388093"/>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816462361"/>
                  </p:ext>
                </p:extLst>
              </p:nvPr>
            </p:nvGraphicFramePr>
            <p:xfrm>
              <a:off x="1219200" y="1649701"/>
              <a:ext cx="5867401" cy="1836448"/>
            </p:xfrm>
            <a:graphic>
              <a:graphicData uri="http://schemas.openxmlformats.org/drawingml/2006/table">
                <a:tbl>
                  <a:tblPr firstRow="1" firstCol="1" bandRow="1"/>
                  <a:tblGrid>
                    <a:gridCol w="612305">
                      <a:extLst>
                        <a:ext uri="{9D8B030D-6E8A-4147-A177-3AD203B41FA5}">
                          <a16:colId xmlns:a16="http://schemas.microsoft.com/office/drawing/2014/main" val="20000"/>
                        </a:ext>
                      </a:extLst>
                    </a:gridCol>
                    <a:gridCol w="750728">
                      <a:extLst>
                        <a:ext uri="{9D8B030D-6E8A-4147-A177-3AD203B41FA5}">
                          <a16:colId xmlns:a16="http://schemas.microsoft.com/office/drawing/2014/main" val="20001"/>
                        </a:ext>
                      </a:extLst>
                    </a:gridCol>
                    <a:gridCol w="750728">
                      <a:extLst>
                        <a:ext uri="{9D8B030D-6E8A-4147-A177-3AD203B41FA5}">
                          <a16:colId xmlns:a16="http://schemas.microsoft.com/office/drawing/2014/main" val="20002"/>
                        </a:ext>
                      </a:extLst>
                    </a:gridCol>
                    <a:gridCol w="750728">
                      <a:extLst>
                        <a:ext uri="{9D8B030D-6E8A-4147-A177-3AD203B41FA5}">
                          <a16:colId xmlns:a16="http://schemas.microsoft.com/office/drawing/2014/main" val="20003"/>
                        </a:ext>
                      </a:extLst>
                    </a:gridCol>
                    <a:gridCol w="750728">
                      <a:extLst>
                        <a:ext uri="{9D8B030D-6E8A-4147-A177-3AD203B41FA5}">
                          <a16:colId xmlns:a16="http://schemas.microsoft.com/office/drawing/2014/main" val="20004"/>
                        </a:ext>
                      </a:extLst>
                    </a:gridCol>
                    <a:gridCol w="750728">
                      <a:extLst>
                        <a:ext uri="{9D8B030D-6E8A-4147-A177-3AD203B41FA5}">
                          <a16:colId xmlns:a16="http://schemas.microsoft.com/office/drawing/2014/main" val="20005"/>
                        </a:ext>
                      </a:extLst>
                    </a:gridCol>
                    <a:gridCol w="750728">
                      <a:extLst>
                        <a:ext uri="{9D8B030D-6E8A-4147-A177-3AD203B41FA5}">
                          <a16:colId xmlns:a16="http://schemas.microsoft.com/office/drawing/2014/main" val="20006"/>
                        </a:ext>
                      </a:extLst>
                    </a:gridCol>
                    <a:gridCol w="750728">
                      <a:extLst>
                        <a:ext uri="{9D8B030D-6E8A-4147-A177-3AD203B41FA5}">
                          <a16:colId xmlns:a16="http://schemas.microsoft.com/office/drawing/2014/main" val="20007"/>
                        </a:ext>
                      </a:extLst>
                    </a:gridCol>
                  </a:tblGrid>
                  <a:tr h="918224">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𝟐</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𝟒</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𝟓</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𝟔</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𝟕</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8224">
                    <a:tc>
                      <a:txBody>
                        <a:bodyPr/>
                        <a:lstStyle/>
                        <a:p>
                          <a:pPr marL="0" marR="0" algn="ctr">
                            <a:lnSpc>
                              <a:spcPct val="115000"/>
                            </a:lnSpc>
                            <a:spcBef>
                              <a:spcPts val="0"/>
                            </a:spcBef>
                            <a:spcAft>
                              <a:spcPts val="0"/>
                            </a:spcAft>
                            <a:tabLst>
                              <a:tab pos="1605915" algn="l"/>
                            </a:tabLst>
                          </a:pPr>
                          <a:r>
                            <a:rPr lang="en-US" sz="1800" b="1">
                              <a:effectLst/>
                              <a:latin typeface="Calibri"/>
                              <a:ea typeface="MS Mincho"/>
                              <a:cs typeface="Times New Roman"/>
                            </a:rPr>
                            <a:t> </a:t>
                          </a:r>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i="1">
                                    <a:effectLst/>
                                    <a:latin typeface="Cambria Math"/>
                                    <a:ea typeface="MS Mincho"/>
                                    <a:cs typeface="Times New Roman"/>
                                  </a:rPr>
                                  <m:t>15</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i="1">
                                    <a:effectLst/>
                                    <a:latin typeface="Cambria Math"/>
                                    <a:ea typeface="MS Mincho"/>
                                    <a:cs typeface="Times New Roman"/>
                                  </a:rPr>
                                  <m:t>18</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i="1">
                                    <a:effectLst/>
                                    <a:latin typeface="Cambria Math"/>
                                    <a:ea typeface="MS Mincho"/>
                                    <a:cs typeface="Times New Roman"/>
                                  </a:rPr>
                                  <m:t>21</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i="1">
                                    <a:effectLst/>
                                    <a:latin typeface="Cambria Math"/>
                                    <a:ea typeface="MS Mincho"/>
                                    <a:cs typeface="Times New Roman"/>
                                  </a:rPr>
                                  <m:t>24</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i="1">
                                    <a:effectLst/>
                                    <a:latin typeface="Cambria Math"/>
                                    <a:ea typeface="MS Mincho"/>
                                    <a:cs typeface="Times New Roman"/>
                                  </a:rPr>
                                  <m:t>27</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i="1">
                                    <a:effectLst/>
                                    <a:latin typeface="Cambria Math"/>
                                    <a:ea typeface="MS Mincho"/>
                                    <a:cs typeface="Times New Roman"/>
                                  </a:rPr>
                                  <m:t>30</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i="1">
                                    <a:effectLst/>
                                    <a:latin typeface="Cambria Math"/>
                                    <a:ea typeface="MS Mincho"/>
                                    <a:cs typeface="Times New Roman"/>
                                  </a:rPr>
                                  <m:t>37</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816462361"/>
                  </p:ext>
                </p:extLst>
              </p:nvPr>
            </p:nvGraphicFramePr>
            <p:xfrm>
              <a:off x="1219200" y="1649701"/>
              <a:ext cx="5867401" cy="1836448"/>
            </p:xfrm>
            <a:graphic>
              <a:graphicData uri="http://schemas.openxmlformats.org/drawingml/2006/table">
                <a:tbl>
                  <a:tblPr firstRow="1" firstCol="1" bandRow="1"/>
                  <a:tblGrid>
                    <a:gridCol w="612305"/>
                    <a:gridCol w="750728"/>
                    <a:gridCol w="750728"/>
                    <a:gridCol w="750728"/>
                    <a:gridCol w="750728"/>
                    <a:gridCol w="750728"/>
                    <a:gridCol w="750728"/>
                    <a:gridCol w="750728"/>
                  </a:tblGrid>
                  <a:tr h="918224">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t="-5960" r="-863000" b="-9933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80645" t="-5960" r="-595968" b="-9933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82114" t="-5960" r="-500813" b="-9933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82114" t="-5960" r="-400813" b="-9933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82114" t="-5960" r="-300813" b="-9933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78226" t="-5960" r="-198387" b="-9933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582927" t="-5960" r="-100000" b="-9933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682927" t="-5960" b="-99338"/>
                          </a:stretch>
                        </a:blipFill>
                      </a:tcPr>
                    </a:tc>
                  </a:tr>
                  <a:tr h="918224">
                    <a:tc>
                      <a:txBody>
                        <a:bodyPr/>
                        <a:lstStyle/>
                        <a:p>
                          <a:pPr marL="0" marR="0" algn="ctr">
                            <a:lnSpc>
                              <a:spcPct val="115000"/>
                            </a:lnSpc>
                            <a:spcBef>
                              <a:spcPts val="0"/>
                            </a:spcBef>
                            <a:spcAft>
                              <a:spcPts val="0"/>
                            </a:spcAft>
                            <a:tabLst>
                              <a:tab pos="1605915" algn="l"/>
                            </a:tabLst>
                          </a:pPr>
                          <a:r>
                            <a:rPr lang="en-US" sz="1800" b="1">
                              <a:effectLst/>
                              <a:latin typeface="Calibri"/>
                              <a:ea typeface="MS Mincho"/>
                              <a:cs typeface="Times New Roman"/>
                            </a:rPr>
                            <a:t> </a:t>
                          </a:r>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80645" t="-106667" r="-595968"/>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82114" t="-106667" r="-50081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82114" t="-106667" r="-40081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82114" t="-106667" r="-300813"/>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78226" t="-106667" r="-198387"/>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582927" t="-106667" r="-100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682927" t="-106667"/>
                          </a:stretch>
                        </a:blipFill>
                      </a:tcPr>
                    </a:tc>
                  </a:tr>
                </a:tbl>
              </a:graphicData>
            </a:graphic>
          </p:graphicFrame>
        </mc:Fallback>
      </mc:AlternateContent>
    </p:spTree>
    <p:extLst>
      <p:ext uri="{BB962C8B-B14F-4D97-AF65-F5344CB8AC3E}">
        <p14:creationId xmlns:p14="http://schemas.microsoft.com/office/powerpoint/2010/main" val="254913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Patterns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438150"/>
            <a:ext cx="86868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ea typeface="MS Mincho"/>
                <a:cs typeface="Times New Roman"/>
              </a:rPr>
              <a:t>Find the rule for the following table of values.</a:t>
            </a:r>
            <a:endParaRPr lang="en-US" sz="2800" dirty="0"/>
          </a:p>
        </p:txBody>
      </p:sp>
      <p:sp>
        <p:nvSpPr>
          <p:cNvPr id="3" name="Rectangle 2"/>
          <p:cNvSpPr/>
          <p:nvPr/>
        </p:nvSpPr>
        <p:spPr>
          <a:xfrm>
            <a:off x="380505" y="1388093"/>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840428207"/>
                  </p:ext>
                </p:extLst>
              </p:nvPr>
            </p:nvGraphicFramePr>
            <p:xfrm>
              <a:off x="1285924" y="1506045"/>
              <a:ext cx="5981697" cy="2100094"/>
            </p:xfrm>
            <a:graphic>
              <a:graphicData uri="http://schemas.openxmlformats.org/drawingml/2006/table">
                <a:tbl>
                  <a:tblPr firstRow="1" firstCol="1" bandRow="1"/>
                  <a:tblGrid>
                    <a:gridCol w="1343819">
                      <a:extLst>
                        <a:ext uri="{9D8B030D-6E8A-4147-A177-3AD203B41FA5}">
                          <a16:colId xmlns:a16="http://schemas.microsoft.com/office/drawing/2014/main" val="20000"/>
                        </a:ext>
                      </a:extLst>
                    </a:gridCol>
                    <a:gridCol w="662554">
                      <a:extLst>
                        <a:ext uri="{9D8B030D-6E8A-4147-A177-3AD203B41FA5}">
                          <a16:colId xmlns:a16="http://schemas.microsoft.com/office/drawing/2014/main" val="20001"/>
                        </a:ext>
                      </a:extLst>
                    </a:gridCol>
                    <a:gridCol w="662554">
                      <a:extLst>
                        <a:ext uri="{9D8B030D-6E8A-4147-A177-3AD203B41FA5}">
                          <a16:colId xmlns:a16="http://schemas.microsoft.com/office/drawing/2014/main" val="20002"/>
                        </a:ext>
                      </a:extLst>
                    </a:gridCol>
                    <a:gridCol w="662554">
                      <a:extLst>
                        <a:ext uri="{9D8B030D-6E8A-4147-A177-3AD203B41FA5}">
                          <a16:colId xmlns:a16="http://schemas.microsoft.com/office/drawing/2014/main" val="20003"/>
                        </a:ext>
                      </a:extLst>
                    </a:gridCol>
                    <a:gridCol w="662554">
                      <a:extLst>
                        <a:ext uri="{9D8B030D-6E8A-4147-A177-3AD203B41FA5}">
                          <a16:colId xmlns:a16="http://schemas.microsoft.com/office/drawing/2014/main" val="20004"/>
                        </a:ext>
                      </a:extLst>
                    </a:gridCol>
                    <a:gridCol w="662554">
                      <a:extLst>
                        <a:ext uri="{9D8B030D-6E8A-4147-A177-3AD203B41FA5}">
                          <a16:colId xmlns:a16="http://schemas.microsoft.com/office/drawing/2014/main" val="20005"/>
                        </a:ext>
                      </a:extLst>
                    </a:gridCol>
                    <a:gridCol w="662554">
                      <a:extLst>
                        <a:ext uri="{9D8B030D-6E8A-4147-A177-3AD203B41FA5}">
                          <a16:colId xmlns:a16="http://schemas.microsoft.com/office/drawing/2014/main" val="20006"/>
                        </a:ext>
                      </a:extLst>
                    </a:gridCol>
                    <a:gridCol w="662554">
                      <a:extLst>
                        <a:ext uri="{9D8B030D-6E8A-4147-A177-3AD203B41FA5}">
                          <a16:colId xmlns:a16="http://schemas.microsoft.com/office/drawing/2014/main" val="20007"/>
                        </a:ext>
                      </a:extLst>
                    </a:gridCol>
                  </a:tblGrid>
                  <a:tr h="734579">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50"/>
                                    </a:solidFill>
                                    <a:effectLst/>
                                    <a:latin typeface="Cambria Math"/>
                                    <a:ea typeface="MS Mincho"/>
                                    <a:cs typeface="Times New Roman"/>
                                  </a:rPr>
                                  <m:t>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50"/>
                                    </a:solidFill>
                                    <a:effectLst/>
                                    <a:latin typeface="Cambria Math"/>
                                    <a:ea typeface="MS Mincho"/>
                                    <a:cs typeface="Times New Roman"/>
                                  </a:rPr>
                                  <m:t>𝟐</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50"/>
                                    </a:solidFill>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50"/>
                                    </a:solidFill>
                                    <a:effectLst/>
                                    <a:latin typeface="Cambria Math"/>
                                    <a:ea typeface="MS Mincho"/>
                                    <a:cs typeface="Times New Roman"/>
                                  </a:rPr>
                                  <m:t>𝟒</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50"/>
                                    </a:solidFill>
                                    <a:effectLst/>
                                    <a:latin typeface="Cambria Math"/>
                                    <a:ea typeface="MS Mincho"/>
                                    <a:cs typeface="Times New Roman"/>
                                  </a:rPr>
                                  <m:t>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50"/>
                                    </a:solidFill>
                                    <a:effectLst/>
                                    <a:latin typeface="Cambria Math"/>
                                    <a:ea typeface="MS Mincho"/>
                                    <a:cs typeface="Times New Roman"/>
                                  </a:rPr>
                                  <m:t>𝟔</m:t>
                                </m:r>
                              </m:oMath>
                            </m:oMathPara>
                          </a14:m>
                          <a:endParaRPr lang="en-US" sz="1800">
                            <a:effectLst/>
                            <a:latin typeface="Calibri"/>
                            <a:ea typeface="MS Mincho"/>
                            <a:cs typeface="Times New Roman"/>
                          </a:endParaRPr>
                        </a:p>
                        <a:p>
                          <a:pPr marL="0" marR="0" algn="ctr">
                            <a:lnSpc>
                              <a:spcPct val="115000"/>
                            </a:lnSpc>
                            <a:spcBef>
                              <a:spcPts val="0"/>
                            </a:spcBef>
                            <a:spcAft>
                              <a:spcPts val="0"/>
                            </a:spcAft>
                            <a:tabLst>
                              <a:tab pos="1605915" algn="l"/>
                            </a:tabLst>
                          </a:pPr>
                          <a:r>
                            <a:rPr lang="en-US" sz="1800" b="1">
                              <a:solidFill>
                                <a:srgbClr val="00B050"/>
                              </a:solidFill>
                              <a:effectLst/>
                              <a:latin typeface="Calibri"/>
                              <a:ea typeface="MS Mincho"/>
                              <a:cs typeface="Times New Roman"/>
                            </a:rPr>
                            <a:t> </a:t>
                          </a:r>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50"/>
                                    </a:solidFill>
                                    <a:effectLst/>
                                    <a:latin typeface="Cambria Math"/>
                                    <a:ea typeface="MS Mincho"/>
                                    <a:cs typeface="Times New Roman"/>
                                  </a:rPr>
                                  <m:t>𝟕</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7290">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  </m:t>
                                </m:r>
                                <m:r>
                                  <a:rPr lang="en-US" sz="1800" b="1" i="1">
                                    <a:effectLst/>
                                    <a:latin typeface="Cambria Math"/>
                                    <a:ea typeface="MS Mincho"/>
                                    <a:cs typeface="Times New Roman"/>
                                  </a:rPr>
                                  <m:t>𝟑</m:t>
                                </m:r>
                                <m:r>
                                  <a:rPr lang="en-US" sz="1800" b="1" i="1">
                                    <a:effectLst/>
                                    <a:latin typeface="Cambria Math"/>
                                    <a:ea typeface="MS Mincho"/>
                                    <a:cs typeface="Times New Roman"/>
                                  </a:rPr>
                                  <m:t>𝒏</m:t>
                                </m:r>
                              </m:oMath>
                            </m:oMathPara>
                          </a14:m>
                          <a:endParaRPr lang="en-US" sz="1800" dirty="0">
                            <a:effectLst/>
                            <a:latin typeface="Calibri"/>
                            <a:ea typeface="MS Mincho"/>
                            <a:cs typeface="Times New Roman"/>
                          </a:endParaRPr>
                        </a:p>
                        <a:p>
                          <a:pPr marL="0" marR="0" algn="ctr">
                            <a:lnSpc>
                              <a:spcPct val="115000"/>
                            </a:lnSpc>
                            <a:spcBef>
                              <a:spcPts val="0"/>
                            </a:spcBef>
                            <a:spcAft>
                              <a:spcPts val="0"/>
                            </a:spcAft>
                            <a:tabLst>
                              <a:tab pos="1605915" algn="l"/>
                            </a:tabLst>
                          </a:pPr>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F0"/>
                                    </a:solidFill>
                                    <a:effectLst/>
                                    <a:latin typeface="Cambria Math"/>
                                    <a:ea typeface="MS Mincho"/>
                                    <a:cs typeface="Times New Roman"/>
                                  </a:rPr>
                                  <m:t>𝟑</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F0"/>
                                    </a:solidFill>
                                    <a:effectLst/>
                                    <a:latin typeface="Cambria Math"/>
                                    <a:ea typeface="MS Mincho"/>
                                    <a:cs typeface="Times New Roman"/>
                                  </a:rPr>
                                  <m:t>𝟔</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F0"/>
                                    </a:solidFill>
                                    <a:effectLst/>
                                    <a:latin typeface="Cambria Math"/>
                                    <a:ea typeface="MS Mincho"/>
                                    <a:cs typeface="Times New Roman"/>
                                  </a:rPr>
                                  <m:t>𝟗</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F0"/>
                                    </a:solidFill>
                                    <a:effectLst/>
                                    <a:latin typeface="Cambria Math"/>
                                    <a:ea typeface="MS Mincho"/>
                                    <a:cs typeface="Times New Roman"/>
                                  </a:rPr>
                                  <m:t>𝟏𝟐</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F0"/>
                                    </a:solidFill>
                                    <a:effectLst/>
                                    <a:latin typeface="Cambria Math"/>
                                    <a:ea typeface="MS Mincho"/>
                                    <a:cs typeface="Times New Roman"/>
                                  </a:rPr>
                                  <m:t>𝟏𝟓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F0"/>
                                    </a:solidFill>
                                    <a:effectLst/>
                                    <a:latin typeface="Cambria Math"/>
                                    <a:ea typeface="MS Mincho"/>
                                    <a:cs typeface="Times New Roman"/>
                                  </a:rPr>
                                  <m:t>𝟏𝟖</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00B0F0"/>
                                    </a:solidFill>
                                    <a:effectLst/>
                                    <a:latin typeface="Cambria Math"/>
                                    <a:ea typeface="MS Mincho"/>
                                    <a:cs typeface="Times New Roman"/>
                                  </a:rPr>
                                  <m:t>𝟐𝟏</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34579">
                    <a:tc>
                      <a:txBody>
                        <a:bodyPr/>
                        <a:lstStyle/>
                        <a:p>
                          <a:pPr marL="0" marR="0" algn="ctr">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effectLst/>
                                    <a:latin typeface="Cambria Math"/>
                                    <a:ea typeface="MS Mincho"/>
                                    <a:cs typeface="Times New Roman"/>
                                  </a:rPr>
                                  <m:t>𝟑</m:t>
                                </m:r>
                                <m:r>
                                  <a:rPr lang="en-US" sz="1800" b="1" i="1">
                                    <a:effectLst/>
                                    <a:latin typeface="Cambria Math"/>
                                    <a:ea typeface="MS Mincho"/>
                                    <a:cs typeface="Times New Roman"/>
                                  </a:rPr>
                                  <m:t>𝒏</m:t>
                                </m:r>
                                <m:r>
                                  <a:rPr lang="en-US" sz="1800" b="1" i="1">
                                    <a:effectLst/>
                                    <a:latin typeface="Cambria Math"/>
                                    <a:ea typeface="MS Mincho"/>
                                    <a:cs typeface="Times New Roman"/>
                                  </a:rPr>
                                  <m:t>+</m:t>
                                </m:r>
                                <m:r>
                                  <a:rPr lang="en-US" sz="1800" b="1" i="1">
                                    <a:effectLst/>
                                    <a:latin typeface="Cambria Math"/>
                                    <a:ea typeface="MS Mincho"/>
                                    <a:cs typeface="Times New Roman"/>
                                  </a:rPr>
                                  <m:t>𝟏𝟐</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FF0000"/>
                                    </a:solidFill>
                                    <a:effectLst/>
                                    <a:latin typeface="Cambria Math"/>
                                    <a:ea typeface="MS Mincho"/>
                                    <a:cs typeface="Times New Roman"/>
                                  </a:rPr>
                                  <m:t>𝟏𝟓</m:t>
                                </m:r>
                              </m:oMath>
                            </m:oMathPara>
                          </a14:m>
                          <a:endParaRPr lang="en-US" sz="18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FF0000"/>
                                    </a:solidFill>
                                    <a:effectLst/>
                                    <a:latin typeface="Cambria Math"/>
                                    <a:ea typeface="MS Mincho"/>
                                    <a:cs typeface="Times New Roman"/>
                                  </a:rPr>
                                  <m:t>𝟏𝟖</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FF0000"/>
                                    </a:solidFill>
                                    <a:effectLst/>
                                    <a:latin typeface="Cambria Math"/>
                                    <a:ea typeface="MS Mincho"/>
                                    <a:cs typeface="Times New Roman"/>
                                  </a:rPr>
                                  <m:t>𝟐𝟏</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FF0000"/>
                                    </a:solidFill>
                                    <a:effectLst/>
                                    <a:latin typeface="Cambria Math"/>
                                    <a:ea typeface="MS Mincho"/>
                                    <a:cs typeface="Times New Roman"/>
                                  </a:rPr>
                                  <m:t>𝟐𝟒</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FF0000"/>
                                    </a:solidFill>
                                    <a:effectLst/>
                                    <a:latin typeface="Cambria Math"/>
                                    <a:ea typeface="MS Mincho"/>
                                    <a:cs typeface="Times New Roman"/>
                                  </a:rPr>
                                  <m:t>𝟐𝟕</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FF0000"/>
                                    </a:solidFill>
                                    <a:effectLst/>
                                    <a:latin typeface="Cambria Math"/>
                                    <a:ea typeface="MS Mincho"/>
                                    <a:cs typeface="Times New Roman"/>
                                  </a:rPr>
                                  <m:t>𝟑𝟎</m:t>
                                </m:r>
                              </m:oMath>
                            </m:oMathPara>
                          </a14:m>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605915" algn="l"/>
                            </a:tabLst>
                          </a:pPr>
                          <a14:m>
                            <m:oMathPara xmlns:m="http://schemas.openxmlformats.org/officeDocument/2006/math">
                              <m:oMathParaPr>
                                <m:jc m:val="centerGroup"/>
                              </m:oMathParaPr>
                              <m:oMath xmlns:m="http://schemas.openxmlformats.org/officeDocument/2006/math">
                                <m:r>
                                  <a:rPr lang="en-US" sz="1800" b="1" i="1">
                                    <a:solidFill>
                                      <a:srgbClr val="FF0000"/>
                                    </a:solidFill>
                                    <a:effectLst/>
                                    <a:latin typeface="Cambria Math"/>
                                    <a:ea typeface="MS Mincho"/>
                                    <a:cs typeface="Times New Roman"/>
                                  </a:rPr>
                                  <m:t>𝟑𝟕</m:t>
                                </m:r>
                              </m:oMath>
                            </m:oMathPara>
                          </a14:m>
                          <a:endParaRPr lang="en-US" sz="1800" dirty="0">
                            <a:effectLst/>
                            <a:latin typeface="Calibri"/>
                            <a:ea typeface="MS Mincho"/>
                            <a:cs typeface="Times New Roman"/>
                          </a:endParaRPr>
                        </a:p>
                        <a:p>
                          <a:pPr marL="0" marR="0" algn="l">
                            <a:lnSpc>
                              <a:spcPct val="115000"/>
                            </a:lnSpc>
                            <a:spcBef>
                              <a:spcPts val="0"/>
                            </a:spcBef>
                            <a:spcAft>
                              <a:spcPts val="0"/>
                            </a:spcAft>
                            <a:tabLst>
                              <a:tab pos="1605915" algn="l"/>
                            </a:tabLst>
                          </a:pPr>
                          <a:r>
                            <a:rPr lang="en-US" sz="1800" b="1" dirty="0">
                              <a:solidFill>
                                <a:srgbClr val="FF0000"/>
                              </a:solidFill>
                              <a:effectLst/>
                              <a:latin typeface="Calibri"/>
                              <a:ea typeface="MS Mincho"/>
                              <a:cs typeface="Times New Roman"/>
                            </a:rPr>
                            <a:t> </a:t>
                          </a:r>
                          <a:endParaRPr lang="en-US" sz="18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840428207"/>
                  </p:ext>
                </p:extLst>
              </p:nvPr>
            </p:nvGraphicFramePr>
            <p:xfrm>
              <a:off x="1285924" y="1506045"/>
              <a:ext cx="5981697" cy="2081552"/>
            </p:xfrm>
            <a:graphic>
              <a:graphicData uri="http://schemas.openxmlformats.org/drawingml/2006/table">
                <a:tbl>
                  <a:tblPr firstRow="1" firstCol="1" bandRow="1"/>
                  <a:tblGrid>
                    <a:gridCol w="1343819"/>
                    <a:gridCol w="662554"/>
                    <a:gridCol w="662554"/>
                    <a:gridCol w="662554"/>
                    <a:gridCol w="662554"/>
                    <a:gridCol w="662554"/>
                    <a:gridCol w="662554"/>
                    <a:gridCol w="662554"/>
                  </a:tblGrid>
                  <a:tr h="734579">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55" t="-6612" r="-346364" b="-18595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02752" t="-6612" r="-599083" b="-18595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2752" t="-6612" r="-499083" b="-18595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06481" t="-6612" r="-403704" b="-18595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501835" t="-6612" r="-300000" b="-18595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601835" t="-6612" r="-200000" b="-18595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708333" t="-6612" r="-101852" b="-18595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800917" t="-6612" r="-917" b="-185950"/>
                          </a:stretch>
                        </a:blipFill>
                      </a:tcPr>
                    </a:tc>
                  </a:tr>
                  <a:tr h="612394">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55" t="-129000" r="-346364" b="-125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02752" t="-129000" r="-599083" b="-125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2752" t="-129000" r="-499083" b="-125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06481" t="-129000" r="-403704" b="-125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501835" t="-129000" r="-300000" b="-125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601835" t="-129000" r="-200000" b="-125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708333" t="-129000" r="-101852" b="-125000"/>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800917" t="-129000" r="-917" b="-125000"/>
                          </a:stretch>
                        </a:blipFill>
                      </a:tcPr>
                    </a:tc>
                  </a:tr>
                  <a:tr h="734579">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55" t="-189256" r="-346364" b="-3306"/>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202752" t="-189256" r="-599083" b="-3306"/>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2752" t="-189256" r="-499083" b="-3306"/>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06481" t="-189256" r="-403704" b="-3306"/>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501835" t="-189256" r="-300000" b="-3306"/>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601835" t="-189256" r="-200000" b="-3306"/>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708333" t="-189256" r="-101852" b="-3306"/>
                          </a:stretch>
                        </a:blipFill>
                      </a:tcPr>
                    </a:tc>
                    <a:tc>
                      <a:txBody>
                        <a:bodyPr/>
                        <a:lstStyle/>
                        <a:p>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800917" t="-189256" r="-917" b="-3306"/>
                          </a:stretch>
                        </a:blipFill>
                      </a:tcPr>
                    </a:tc>
                  </a:tr>
                </a:tbl>
              </a:graphicData>
            </a:graphic>
          </p:graphicFrame>
        </mc:Fallback>
      </mc:AlternateContent>
      <p:sp>
        <p:nvSpPr>
          <p:cNvPr id="15" name="Arc 14"/>
          <p:cNvSpPr/>
          <p:nvPr/>
        </p:nvSpPr>
        <p:spPr>
          <a:xfrm rot="6553543">
            <a:off x="2941965" y="3447725"/>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16" name="Arc 15"/>
          <p:cNvSpPr/>
          <p:nvPr/>
        </p:nvSpPr>
        <p:spPr>
          <a:xfrm rot="6553543">
            <a:off x="6411092" y="3541246"/>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17" name="Arc 16"/>
          <p:cNvSpPr/>
          <p:nvPr/>
        </p:nvSpPr>
        <p:spPr>
          <a:xfrm rot="6553543">
            <a:off x="4355784" y="3501867"/>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18" name="Arc 17"/>
          <p:cNvSpPr/>
          <p:nvPr/>
        </p:nvSpPr>
        <p:spPr>
          <a:xfrm rot="6553543">
            <a:off x="5079819" y="3541247"/>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19" name="Arc 18"/>
          <p:cNvSpPr/>
          <p:nvPr/>
        </p:nvSpPr>
        <p:spPr>
          <a:xfrm rot="6553543">
            <a:off x="5733628" y="3548729"/>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20" name="Arc 19"/>
          <p:cNvSpPr/>
          <p:nvPr/>
        </p:nvSpPr>
        <p:spPr>
          <a:xfrm rot="6553543">
            <a:off x="3657928" y="3481838"/>
            <a:ext cx="432435" cy="469265"/>
          </a:xfrm>
          <a:prstGeom prst="arc">
            <a:avLst>
              <a:gd name="adj1" fmla="val 15618824"/>
              <a:gd name="adj2" fmla="val 3717556"/>
            </a:avLst>
          </a:prstGeom>
          <a:noFill/>
          <a:ln w="31750" cap="flat" cmpd="sng" algn="ctr">
            <a:solidFill>
              <a:srgbClr val="FF0000"/>
            </a:solidFill>
            <a:prstDash val="solid"/>
            <a:headEnd type="stealth"/>
            <a:tailEnd type="none"/>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mc:AlternateContent xmlns:mc="http://schemas.openxmlformats.org/markup-compatibility/2006" xmlns:a14="http://schemas.microsoft.com/office/drawing/2010/main">
        <mc:Choice Requires="a14">
          <p:sp>
            <p:nvSpPr>
              <p:cNvPr id="7" name="Rectangle 6"/>
              <p:cNvSpPr/>
              <p:nvPr/>
            </p:nvSpPr>
            <p:spPr>
              <a:xfrm>
                <a:off x="2889687" y="3997892"/>
                <a:ext cx="395012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ea typeface="MS Mincho"/>
                          <a:cs typeface="Times New Roman"/>
                        </a:rPr>
                        <m:t>+</m:t>
                      </m:r>
                      <m:r>
                        <a:rPr lang="en-US" b="1" i="1" smtClean="0">
                          <a:solidFill>
                            <a:srgbClr val="FF0000"/>
                          </a:solidFill>
                          <a:latin typeface="Cambria Math"/>
                          <a:ea typeface="MS Mincho"/>
                          <a:cs typeface="Times New Roman"/>
                        </a:rPr>
                        <m:t>𝟑</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𝟑</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𝟑</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𝟑</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𝟑</m:t>
                      </m:r>
                      <m:r>
                        <a:rPr lang="en-US" b="1" i="1" smtClean="0">
                          <a:solidFill>
                            <a:srgbClr val="FF0000"/>
                          </a:solidFill>
                          <a:latin typeface="Cambria Math"/>
                          <a:ea typeface="MS Mincho"/>
                          <a:cs typeface="Times New Roman"/>
                        </a:rPr>
                        <m:t>     +</m:t>
                      </m:r>
                      <m:r>
                        <a:rPr lang="en-US" b="1" i="1" smtClean="0">
                          <a:solidFill>
                            <a:srgbClr val="FF0000"/>
                          </a:solidFill>
                          <a:latin typeface="Cambria Math"/>
                          <a:ea typeface="MS Mincho"/>
                          <a:cs typeface="Times New Roman"/>
                        </a:rPr>
                        <m:t>𝟑</m:t>
                      </m:r>
                      <m:r>
                        <a:rPr lang="en-US" b="1" i="1" smtClean="0">
                          <a:solidFill>
                            <a:srgbClr val="FF0000"/>
                          </a:solidFill>
                          <a:latin typeface="Cambria Math"/>
                          <a:ea typeface="MS Mincho"/>
                          <a:cs typeface="Times New Roman"/>
                        </a:rPr>
                        <m:t> </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2889687" y="3997892"/>
                <a:ext cx="3950120" cy="369332"/>
              </a:xfrm>
              <a:prstGeom prst="rect">
                <a:avLst/>
              </a:prstGeom>
              <a:blipFill rotWithShape="1">
                <a:blip r:embed="rId4"/>
                <a:stretch>
                  <a:fillRect t="-8333" r="-1543" b="-26667"/>
                </a:stretch>
              </a:blipFill>
            </p:spPr>
            <p:txBody>
              <a:bodyPr/>
              <a:lstStyle/>
              <a:p>
                <a:r>
                  <a:rPr lang="en-US">
                    <a:noFill/>
                  </a:rPr>
                  <a:t> </a:t>
                </a:r>
              </a:p>
            </p:txBody>
          </p:sp>
        </mc:Fallback>
      </mc:AlternateContent>
      <p:sp>
        <p:nvSpPr>
          <p:cNvPr id="21" name="Arc 20"/>
          <p:cNvSpPr/>
          <p:nvPr/>
        </p:nvSpPr>
        <p:spPr>
          <a:xfrm rot="1805839">
            <a:off x="7350618" y="1984655"/>
            <a:ext cx="354965" cy="352425"/>
          </a:xfrm>
          <a:prstGeom prst="arc">
            <a:avLst>
              <a:gd name="adj1" fmla="val 14191770"/>
              <a:gd name="adj2" fmla="val 3717556"/>
            </a:avLst>
          </a:prstGeom>
          <a:noFill/>
          <a:ln w="34925" cap="flat" cmpd="sng" algn="ctr">
            <a:solidFill>
              <a:srgbClr val="00B050"/>
            </a:solidFill>
            <a:prstDash val="solid"/>
            <a:headEnd type="none"/>
            <a:tailEnd type="stealth"/>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mc:AlternateContent xmlns:mc="http://schemas.openxmlformats.org/markup-compatibility/2006" xmlns:a14="http://schemas.microsoft.com/office/drawing/2010/main">
        <mc:Choice Requires="a14">
          <p:sp>
            <p:nvSpPr>
              <p:cNvPr id="22" name="Rectangle 21"/>
              <p:cNvSpPr/>
              <p:nvPr/>
            </p:nvSpPr>
            <p:spPr>
              <a:xfrm>
                <a:off x="7874251" y="1957885"/>
                <a:ext cx="538930" cy="410882"/>
              </a:xfrm>
              <a:prstGeom prst="rect">
                <a:avLst/>
              </a:prstGeom>
            </p:spPr>
            <p:txBody>
              <a:bodyPr wrap="none">
                <a:spAutoFit/>
              </a:bodyPr>
              <a:lstStyle/>
              <a:p>
                <a:pPr lvl="0" algn="ctr">
                  <a:lnSpc>
                    <a:spcPct val="115000"/>
                  </a:lnSpc>
                  <a:tabLst>
                    <a:tab pos="1605915" algn="l"/>
                  </a:tabLst>
                </a:pPr>
                <a14:m>
                  <m:oMathPara xmlns:m="http://schemas.openxmlformats.org/officeDocument/2006/math">
                    <m:oMathParaPr>
                      <m:jc m:val="centerGroup"/>
                    </m:oMathParaPr>
                    <m:oMath xmlns:m="http://schemas.openxmlformats.org/officeDocument/2006/math">
                      <m:r>
                        <a:rPr lang="en-US" b="1" i="1" smtClean="0">
                          <a:solidFill>
                            <a:srgbClr val="00B050"/>
                          </a:solidFill>
                          <a:latin typeface="Cambria Math"/>
                          <a:ea typeface="MS Mincho"/>
                          <a:cs typeface="Times New Roman"/>
                        </a:rPr>
                        <m:t>∗</m:t>
                      </m:r>
                      <m:r>
                        <a:rPr lang="en-US" b="1" i="1">
                          <a:solidFill>
                            <a:srgbClr val="00B050"/>
                          </a:solidFill>
                          <a:latin typeface="Cambria Math"/>
                          <a:ea typeface="MS Mincho"/>
                          <a:cs typeface="Times New Roman"/>
                        </a:rPr>
                        <m:t>𝟑</m:t>
                      </m:r>
                    </m:oMath>
                  </m:oMathPara>
                </a14:m>
                <a:endParaRPr lang="en-US" dirty="0">
                  <a:solidFill>
                    <a:prstClr val="black"/>
                  </a:solidFill>
                  <a:ea typeface="MS Mincho"/>
                  <a:cs typeface="Times New Roman"/>
                </a:endParaRPr>
              </a:p>
            </p:txBody>
          </p:sp>
        </mc:Choice>
        <mc:Fallback xmlns="">
          <p:sp>
            <p:nvSpPr>
              <p:cNvPr id="22" name="Rectangle 21"/>
              <p:cNvSpPr>
                <a:spLocks noRot="1" noChangeAspect="1" noMove="1" noResize="1" noEditPoints="1" noAdjustHandles="1" noChangeArrowheads="1" noChangeShapeType="1" noTextEdit="1"/>
              </p:cNvSpPr>
              <p:nvPr/>
            </p:nvSpPr>
            <p:spPr>
              <a:xfrm>
                <a:off x="7874251" y="1957885"/>
                <a:ext cx="538930" cy="410882"/>
              </a:xfrm>
              <a:prstGeom prst="rect">
                <a:avLst/>
              </a:prstGeom>
              <a:blipFill rotWithShape="1">
                <a:blip r:embed="rId5"/>
                <a:stretch>
                  <a:fillRect t="-1471" r="-10227" b="-17647"/>
                </a:stretch>
              </a:blipFill>
            </p:spPr>
            <p:txBody>
              <a:bodyPr/>
              <a:lstStyle/>
              <a:p>
                <a:r>
                  <a:rPr lang="en-US">
                    <a:noFill/>
                  </a:rPr>
                  <a:t> </a:t>
                </a:r>
              </a:p>
            </p:txBody>
          </p:sp>
        </mc:Fallback>
      </mc:AlternateContent>
      <p:sp>
        <p:nvSpPr>
          <p:cNvPr id="23" name="Arc 22"/>
          <p:cNvSpPr/>
          <p:nvPr/>
        </p:nvSpPr>
        <p:spPr>
          <a:xfrm rot="1805839">
            <a:off x="7420571" y="2709028"/>
            <a:ext cx="354965" cy="352425"/>
          </a:xfrm>
          <a:prstGeom prst="arc">
            <a:avLst>
              <a:gd name="adj1" fmla="val 14191770"/>
              <a:gd name="adj2" fmla="val 3717556"/>
            </a:avLst>
          </a:prstGeom>
          <a:noFill/>
          <a:ln w="31750" cap="flat" cmpd="sng" algn="ctr">
            <a:solidFill>
              <a:srgbClr val="00B0F0"/>
            </a:solidFill>
            <a:prstDash val="solid"/>
            <a:headEnd type="none"/>
            <a:tailEnd type="stealth"/>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mc:AlternateContent xmlns:mc="http://schemas.openxmlformats.org/markup-compatibility/2006" xmlns:a14="http://schemas.microsoft.com/office/drawing/2010/main">
        <mc:Choice Requires="a14">
          <p:sp>
            <p:nvSpPr>
              <p:cNvPr id="24" name="Rectangle 23"/>
              <p:cNvSpPr/>
              <p:nvPr/>
            </p:nvSpPr>
            <p:spPr>
              <a:xfrm>
                <a:off x="7958373" y="2740898"/>
                <a:ext cx="686406" cy="410882"/>
              </a:xfrm>
              <a:prstGeom prst="rect">
                <a:avLst/>
              </a:prstGeom>
            </p:spPr>
            <p:txBody>
              <a:bodyPr wrap="none">
                <a:spAutoFit/>
              </a:bodyPr>
              <a:lstStyle/>
              <a:p>
                <a:pPr algn="ctr">
                  <a:lnSpc>
                    <a:spcPct val="115000"/>
                  </a:lnSpc>
                  <a:tabLst>
                    <a:tab pos="1605915" algn="l"/>
                  </a:tabLst>
                </a:pPr>
                <a14:m>
                  <m:oMathPara xmlns:m="http://schemas.openxmlformats.org/officeDocument/2006/math">
                    <m:oMathParaPr>
                      <m:jc m:val="centerGroup"/>
                    </m:oMathParaPr>
                    <m:oMath xmlns:m="http://schemas.openxmlformats.org/officeDocument/2006/math">
                      <m:r>
                        <a:rPr lang="en-US" b="1" i="1" smtClean="0">
                          <a:solidFill>
                            <a:srgbClr val="00B0F0"/>
                          </a:solidFill>
                          <a:latin typeface="Cambria Math"/>
                          <a:ea typeface="MS Mincho"/>
                          <a:cs typeface="Times New Roman"/>
                        </a:rPr>
                        <m:t>+</m:t>
                      </m:r>
                      <m:r>
                        <a:rPr lang="en-US" b="1" i="1" smtClean="0">
                          <a:solidFill>
                            <a:srgbClr val="00B0F0"/>
                          </a:solidFill>
                          <a:latin typeface="Cambria Math"/>
                          <a:ea typeface="MS Mincho"/>
                          <a:cs typeface="Times New Roman"/>
                        </a:rPr>
                        <m:t>𝟏𝟐</m:t>
                      </m:r>
                    </m:oMath>
                  </m:oMathPara>
                </a14:m>
                <a:endParaRPr lang="en-US" dirty="0">
                  <a:solidFill>
                    <a:srgbClr val="00B0F0"/>
                  </a:solidFill>
                  <a:ea typeface="MS Mincho"/>
                  <a:cs typeface="Times New Roman"/>
                </a:endParaRPr>
              </a:p>
            </p:txBody>
          </p:sp>
        </mc:Choice>
        <mc:Fallback xmlns="">
          <p:sp>
            <p:nvSpPr>
              <p:cNvPr id="24" name="Rectangle 23"/>
              <p:cNvSpPr>
                <a:spLocks noRot="1" noChangeAspect="1" noMove="1" noResize="1" noEditPoints="1" noAdjustHandles="1" noChangeArrowheads="1" noChangeShapeType="1" noTextEdit="1"/>
              </p:cNvSpPr>
              <p:nvPr/>
            </p:nvSpPr>
            <p:spPr>
              <a:xfrm>
                <a:off x="7958373" y="2740898"/>
                <a:ext cx="686406" cy="410882"/>
              </a:xfrm>
              <a:prstGeom prst="rect">
                <a:avLst/>
              </a:prstGeom>
              <a:blipFill rotWithShape="1">
                <a:blip r:embed="rId6"/>
                <a:stretch>
                  <a:fillRect t="-1493" r="-8036" b="-194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33667" y="4307710"/>
                <a:ext cx="5628101" cy="830997"/>
              </a:xfrm>
              <a:prstGeom prst="rect">
                <a:avLst/>
              </a:prstGeom>
            </p:spPr>
            <p:txBody>
              <a:bodyPr wrap="square">
                <a:spAutoFit/>
              </a:bodyPr>
              <a:lstStyle/>
              <a:p>
                <a:r>
                  <a:rPr lang="en-US" sz="2400" dirty="0">
                    <a:ea typeface="MS Mincho"/>
                    <a:cs typeface="Times New Roman"/>
                  </a:rPr>
                  <a:t>The difference between successive values is always 3. The rule is of the form </a:t>
                </a:r>
                <a14:m>
                  <m:oMath xmlns:m="http://schemas.openxmlformats.org/officeDocument/2006/math">
                    <m:r>
                      <a:rPr lang="en-US" sz="2400" b="1" i="1">
                        <a:solidFill>
                          <a:srgbClr val="FF0000"/>
                        </a:solidFill>
                        <a:latin typeface="Cambria Math"/>
                        <a:ea typeface="MS Mincho"/>
                        <a:cs typeface="Times New Roman"/>
                      </a:rPr>
                      <m:t>𝟑</m:t>
                    </m:r>
                    <m:r>
                      <a:rPr lang="en-US" sz="2400" b="1" i="1">
                        <a:solidFill>
                          <a:srgbClr val="FF0000"/>
                        </a:solidFill>
                        <a:latin typeface="Cambria Math"/>
                        <a:ea typeface="MS Mincho"/>
                        <a:cs typeface="Times New Roman"/>
                      </a:rPr>
                      <m:t>𝒏</m:t>
                    </m:r>
                    <m:r>
                      <a:rPr lang="en-US" sz="2400" b="1" i="1">
                        <a:solidFill>
                          <a:srgbClr val="FF0000"/>
                        </a:solidFill>
                        <a:latin typeface="Cambria Math"/>
                        <a:ea typeface="MS Mincho"/>
                        <a:cs typeface="Times New Roman"/>
                      </a:rPr>
                      <m:t>+</m:t>
                    </m:r>
                    <m:r>
                      <a:rPr lang="en-US" sz="2400" b="1" i="1">
                        <a:solidFill>
                          <a:srgbClr val="FF0000"/>
                        </a:solidFill>
                        <a:latin typeface="Cambria Math"/>
                        <a:ea typeface="MS Mincho"/>
                        <a:cs typeface="Times New Roman"/>
                      </a:rPr>
                      <m:t>𝟏𝟐</m:t>
                    </m:r>
                  </m:oMath>
                </a14:m>
                <a:endParaRPr lang="en-US" sz="2400" dirty="0"/>
              </a:p>
            </p:txBody>
          </p:sp>
        </mc:Choice>
        <mc:Fallback xmlns="">
          <p:sp>
            <p:nvSpPr>
              <p:cNvPr id="25" name="Rectangle 24"/>
              <p:cNvSpPr>
                <a:spLocks noRot="1" noChangeAspect="1" noMove="1" noResize="1" noEditPoints="1" noAdjustHandles="1" noChangeArrowheads="1" noChangeShapeType="1" noTextEdit="1"/>
              </p:cNvSpPr>
              <p:nvPr/>
            </p:nvSpPr>
            <p:spPr>
              <a:xfrm>
                <a:off x="33667" y="4307710"/>
                <a:ext cx="5628101" cy="830997"/>
              </a:xfrm>
              <a:prstGeom prst="rect">
                <a:avLst/>
              </a:prstGeom>
              <a:blipFill rotWithShape="1">
                <a:blip r:embed="rId7"/>
                <a:stretch>
                  <a:fillRect l="-1733" t="-5882" r="-2167" b="-16176"/>
                </a:stretch>
              </a:blipFill>
            </p:spPr>
            <p:txBody>
              <a:bodyPr/>
              <a:lstStyle/>
              <a:p>
                <a:r>
                  <a:rPr lang="en-US">
                    <a:noFill/>
                  </a:rPr>
                  <a:t> </a:t>
                </a:r>
              </a:p>
            </p:txBody>
          </p:sp>
        </mc:Fallback>
      </mc:AlternateContent>
    </p:spTree>
    <p:extLst>
      <p:ext uri="{BB962C8B-B14F-4D97-AF65-F5344CB8AC3E}">
        <p14:creationId xmlns:p14="http://schemas.microsoft.com/office/powerpoint/2010/main" val="3098004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1597</TotalTime>
  <Words>1030</Words>
  <Application>Microsoft Office PowerPoint</Application>
  <PresentationFormat>On-screen Show (16:9)</PresentationFormat>
  <Paragraphs>225</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MS Mincho</vt:lpstr>
      <vt:lpstr>Arial</vt:lpstr>
      <vt:lpstr>Calibri</vt:lpstr>
      <vt:lpstr>Cambria</vt:lpstr>
      <vt:lpstr>Cambria Math</vt:lpstr>
      <vt:lpstr>Times New Roman</vt:lpstr>
      <vt:lpstr>Office Theme</vt:lpstr>
      <vt:lpstr>PowerPoint Presentation</vt:lpstr>
      <vt:lpstr>Patterns</vt:lpstr>
      <vt:lpstr>Patterns</vt:lpstr>
      <vt:lpstr>Patterns</vt:lpstr>
      <vt:lpstr>Patterns</vt:lpstr>
      <vt:lpstr>Patterns</vt:lpstr>
      <vt:lpstr>Patterns</vt:lpstr>
      <vt:lpstr>Patterns</vt:lpstr>
      <vt:lpstr>Patterns</vt:lpstr>
      <vt:lpstr>Patterns</vt:lpstr>
      <vt:lpstr>Patterns</vt:lpstr>
      <vt:lpstr>Patterns</vt:lpstr>
      <vt:lpstr>Patterns</vt:lpstr>
      <vt:lpstr>Patterns</vt:lpstr>
      <vt:lpstr>Patterns</vt:lpstr>
      <vt:lpstr>Patterns</vt:lpstr>
      <vt:lpstr>Patterns</vt:lpstr>
      <vt:lpstr>Patterns</vt:lpstr>
      <vt:lpstr>Patterns</vt:lpstr>
      <vt:lpstr>Patterns</vt:lpstr>
      <vt:lpstr>Patterns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Jeff Twiddy</cp:lastModifiedBy>
  <cp:revision>180</cp:revision>
  <dcterms:created xsi:type="dcterms:W3CDTF">2006-08-16T00:00:00Z</dcterms:created>
  <dcterms:modified xsi:type="dcterms:W3CDTF">2017-05-29T02:12:27Z</dcterms:modified>
</cp:coreProperties>
</file>