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458" r:id="rId5"/>
    <p:sldId id="324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37" r:id="rId15"/>
    <p:sldId id="438" r:id="rId16"/>
    <p:sldId id="439" r:id="rId17"/>
    <p:sldId id="440" r:id="rId18"/>
    <p:sldId id="441" r:id="rId19"/>
    <p:sldId id="442" r:id="rId20"/>
    <p:sldId id="443" r:id="rId21"/>
    <p:sldId id="444" r:id="rId22"/>
    <p:sldId id="459" r:id="rId23"/>
    <p:sldId id="460" r:id="rId24"/>
    <p:sldId id="461" r:id="rId25"/>
    <p:sldId id="462" r:id="rId26"/>
    <p:sldId id="463" r:id="rId27"/>
    <p:sldId id="466" r:id="rId28"/>
    <p:sldId id="467" r:id="rId29"/>
    <p:sldId id="468" r:id="rId30"/>
    <p:sldId id="469" r:id="rId31"/>
    <p:sldId id="470" r:id="rId32"/>
    <p:sldId id="471" r:id="rId33"/>
    <p:sldId id="472" r:id="rId34"/>
    <p:sldId id="473" r:id="rId35"/>
    <p:sldId id="474" r:id="rId36"/>
    <p:sldId id="475" r:id="rId37"/>
    <p:sldId id="476" r:id="rId38"/>
    <p:sldId id="477" r:id="rId39"/>
    <p:sldId id="403" r:id="rId40"/>
    <p:sldId id="452" r:id="rId41"/>
    <p:sldId id="478" r:id="rId42"/>
    <p:sldId id="479" r:id="rId43"/>
    <p:sldId id="464" r:id="rId44"/>
    <p:sldId id="465" r:id="rId45"/>
    <p:sldId id="480" r:id="rId46"/>
    <p:sldId id="453" r:id="rId47"/>
    <p:sldId id="454" r:id="rId48"/>
    <p:sldId id="481" r:id="rId49"/>
    <p:sldId id="482" r:id="rId50"/>
    <p:sldId id="483" r:id="rId51"/>
    <p:sldId id="484" r:id="rId5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90" d="100"/>
          <a:sy n="90" d="100"/>
        </p:scale>
        <p:origin x="822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BE5F3-27CF-44C3-A2EE-15DF75A08928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77587-7F8C-478B-B7E0-AA2100B03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1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43150"/>
            <a:ext cx="8305800" cy="19812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Multiplying and Dividing Integers</a:t>
            </a:r>
          </a:p>
          <a:p>
            <a:r>
              <a:rPr lang="en-US" sz="3500" dirty="0"/>
              <a:t>Unit 1 Lesson 11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1276350"/>
            <a:ext cx="8724900" cy="86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47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Find the product of each expression below using the rules for multiplying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370139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𝟏𝟑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𝟏𝟑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𝟏𝟔𝟗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370139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94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5166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product of each expression below using the rules for multiplying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18257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𝟏𝟐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𝟐𝟏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182575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833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7976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product of each expression below using the rules for multiplying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256993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𝟏𝟐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𝟐𝟏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𝟐𝟓𝟐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256993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92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943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Find the product of each expression below using the rules for multiplying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23914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𝟏𝟑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𝟏𝟒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239148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636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4143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Find the product of each expression below using the rules for multiplying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34033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𝟏𝟑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𝟏𝟒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𝟏𝟖𝟐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340336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29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0760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Find the product of each expression below using the rules for multiplying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23914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𝟏𝟖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𝟏𝟎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239148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636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019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Find the product of each expression below using the rules for multiplying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34033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𝟏𝟖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𝟏𝟎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𝟏𝟖𝟎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340336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29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3317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Find the product of each expression below using the rules for multiplying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217668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𝟕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𝟐𝟐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217668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700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1893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Find the product of each expression below using the rules for multiplying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31885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𝟕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𝟐𝟐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𝟏𝟓𝟒</m:t>
                      </m:r>
                    </m:oMath>
                  </m:oMathPara>
                </a14:m>
                <a:endParaRPr lang="en-US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318856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78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8861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Find the product of each expression below using the rules for multiplying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26062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𝟏𝟎𝟎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𝟏𝟎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2606291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84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267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274"/>
            <a:ext cx="8077200" cy="407437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112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 algn="ctr">
              <a:buNone/>
            </a:pPr>
            <a:r>
              <a:rPr lang="en-US" sz="2800" dirty="0"/>
              <a:t>Multiply and divide integers using rules 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600" dirty="0">
                <a:ea typeface="MS Mincho"/>
                <a:cs typeface="Times New Roman"/>
              </a:rPr>
              <a:t>An integer</a:t>
            </a:r>
          </a:p>
          <a:p>
            <a:pPr marL="0" indent="0" algn="ctr">
              <a:buNone/>
            </a:pPr>
            <a:r>
              <a:rPr lang="en-US" sz="2600" dirty="0">
                <a:ea typeface="MS Mincho"/>
                <a:cs typeface="Times New Roman"/>
              </a:rPr>
              <a:t>Negative number</a:t>
            </a:r>
          </a:p>
          <a:p>
            <a:pPr marL="0" indent="0" algn="ctr">
              <a:buNone/>
            </a:pPr>
            <a:r>
              <a:rPr lang="en-US" sz="2600" dirty="0">
                <a:ea typeface="MS Mincho"/>
                <a:cs typeface="Times New Roman"/>
              </a:rPr>
              <a:t>Positive number</a:t>
            </a:r>
          </a:p>
          <a:p>
            <a:pPr marL="0" indent="0" algn="ctr">
              <a:buNone/>
            </a:pPr>
            <a:endParaRPr lang="en-US" sz="2600" dirty="0">
              <a:ea typeface="MS Mincho"/>
              <a:cs typeface="Times New Roman"/>
            </a:endParaRPr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445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Find the product of each expression below using the rules for multiplying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39665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𝟏𝟎𝟎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𝟏𝟎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𝟎𝟎𝟎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396653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68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9708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7200" y="590550"/>
                <a:ext cx="8077200" cy="43949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3200" b="1" i="1" u="sng" dirty="0">
                    <a:solidFill>
                      <a:srgbClr val="4F81BD"/>
                    </a:solidFill>
                    <a:ea typeface="MS Mincho"/>
                    <a:cs typeface="Calibri"/>
                  </a:rPr>
                  <a:t>Rules for Dividing Integers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b="1" u="sng" dirty="0">
                    <a:solidFill>
                      <a:srgbClr val="4F81BD"/>
                    </a:solidFill>
                    <a:ea typeface="MS Mincho"/>
                    <a:cs typeface="Calibri"/>
                  </a:rPr>
                  <a:t>Rule 1: 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r>
                  <a:rPr lang="en-US" sz="2800" dirty="0">
                    <a:solidFill>
                      <a:srgbClr val="000000"/>
                    </a:solidFill>
                    <a:ea typeface="MS Mincho"/>
                    <a:cs typeface="Comic Sans MS"/>
                  </a:rPr>
                  <a:t>If the integers have the same signs then the quotient will be </a:t>
                </a:r>
                <a:r>
                  <a:rPr lang="en-US" sz="2800" b="1" u="sng" dirty="0">
                    <a:solidFill>
                      <a:srgbClr val="FF0000"/>
                    </a:solidFill>
                    <a:ea typeface="MS Mincho"/>
                    <a:cs typeface="Comic Sans MS"/>
                  </a:rPr>
                  <a:t>positive.</a:t>
                </a:r>
                <a:endParaRPr lang="en-US" sz="2800" b="1" dirty="0">
                  <a:solidFill>
                    <a:srgbClr val="000000"/>
                  </a:solidFill>
                  <a:effectLst/>
                  <a:latin typeface="Comic Sans MS"/>
                  <a:ea typeface="MS Mincho"/>
                  <a:cs typeface="Comic Sans MS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      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𝒐𝒓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     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Mincho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+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Mincho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+</m:t>
                              </m:r>
                            </m:e>
                          </m:d>
                        </m:den>
                      </m:f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  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</m:e>
                      </m:d>
                    </m:oMath>
                  </m:oMathPara>
                </a14:m>
                <a:endParaRPr lang="en-US" sz="2800" dirty="0">
                  <a:solidFill>
                    <a:srgbClr val="000000"/>
                  </a:solidFill>
                  <a:effectLst/>
                  <a:latin typeface="Comic Sans MS"/>
                  <a:ea typeface="MS Mincho"/>
                  <a:cs typeface="Comic Sans MS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      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𝒐𝒓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     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Mincho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−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Mincho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−</m:t>
                              </m:r>
                            </m:e>
                          </m:d>
                        </m:den>
                      </m:f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 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</m:e>
                      </m:d>
                    </m:oMath>
                  </m:oMathPara>
                </a14:m>
                <a:endParaRPr lang="en-US" sz="2800" dirty="0">
                  <a:solidFill>
                    <a:srgbClr val="000000"/>
                  </a:solidFill>
                  <a:effectLst/>
                  <a:latin typeface="Comic Sans MS"/>
                  <a:ea typeface="MS Mincho"/>
                  <a:cs typeface="Comic Sans MS"/>
                </a:endParaRP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90550"/>
                <a:ext cx="8077200" cy="4394921"/>
              </a:xfrm>
              <a:prstGeom prst="rect">
                <a:avLst/>
              </a:prstGeom>
              <a:blipFill rotWithShape="1">
                <a:blip r:embed="rId3"/>
                <a:stretch>
                  <a:fillRect l="-1509" t="-832" b="-3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0835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7200" y="590550"/>
                <a:ext cx="8077200" cy="4817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3200" b="1" i="1" u="sng" dirty="0">
                    <a:solidFill>
                      <a:srgbClr val="4F81BD"/>
                    </a:solidFill>
                    <a:ea typeface="MS Mincho"/>
                    <a:cs typeface="Calibri"/>
                  </a:rPr>
                  <a:t>Rules for Dividing Integers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b="1" u="sng" dirty="0">
                    <a:solidFill>
                      <a:srgbClr val="4F81BD"/>
                    </a:solidFill>
                    <a:ea typeface="MS Mincho"/>
                    <a:cs typeface="Calibri"/>
                  </a:rPr>
                  <a:t>Rule 2: 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r>
                  <a:rPr lang="en-US" sz="2800" dirty="0">
                    <a:solidFill>
                      <a:srgbClr val="000000"/>
                    </a:solidFill>
                    <a:ea typeface="MS Mincho"/>
                    <a:cs typeface="Comic Sans MS"/>
                  </a:rPr>
                  <a:t>If the integers have different signs then the quotient will be </a:t>
                </a:r>
                <a:r>
                  <a:rPr lang="en-US" sz="2800" b="1" u="sng" dirty="0">
                    <a:solidFill>
                      <a:srgbClr val="00B050"/>
                    </a:solidFill>
                    <a:ea typeface="MS Mincho"/>
                    <a:cs typeface="Comic Sans MS"/>
                  </a:rPr>
                  <a:t>negative.</a:t>
                </a:r>
                <a:r>
                  <a:rPr lang="en-US" sz="2800" b="1" dirty="0">
                    <a:solidFill>
                      <a:srgbClr val="00B050"/>
                    </a:solidFill>
                    <a:ea typeface="MS Mincho"/>
                    <a:cs typeface="Comic Sans MS"/>
                  </a:rPr>
                  <a:t> </a:t>
                </a:r>
                <a:endParaRPr lang="en-US" sz="2800" dirty="0">
                  <a:solidFill>
                    <a:srgbClr val="000000"/>
                  </a:solidFill>
                  <a:effectLst/>
                  <a:latin typeface="Comic Sans MS"/>
                  <a:ea typeface="MS Mincho"/>
                  <a:cs typeface="Comic Sans MS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    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𝒐𝒓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    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Mincho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−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Mincho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+</m:t>
                              </m:r>
                            </m:e>
                          </m:d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</m:e>
                      </m:d>
                    </m:oMath>
                  </m:oMathPara>
                </a14:m>
                <a:endParaRPr lang="en-US" sz="24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    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𝒐𝒓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    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Mincho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+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Mincho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−</m:t>
                              </m:r>
                            </m:e>
                          </m:d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</m:e>
                      </m:d>
                    </m:oMath>
                  </m:oMathPara>
                </a14:m>
                <a:endParaRPr lang="en-US" sz="2400" dirty="0">
                  <a:ea typeface="MS Mincho"/>
                  <a:cs typeface="Times New Roman"/>
                </a:endParaRP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90550"/>
                <a:ext cx="8077200" cy="4817986"/>
              </a:xfrm>
              <a:prstGeom prst="rect">
                <a:avLst/>
              </a:prstGeom>
              <a:blipFill rotWithShape="1">
                <a:blip r:embed="rId3"/>
                <a:stretch>
                  <a:fillRect l="-1509" t="-759" b="-2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324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quotient of each expression below using the rules for dividing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19988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𝟐𝟑𝟒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÷ 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1998881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762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7076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Find the quotient of each expression below using the rules for dividing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27430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𝟐𝟑𝟒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𝟐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𝟏𝟏𝟕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274305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55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231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quotient of each expression below using the rules for dividing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34001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,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𝟎𝟎𝟎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340016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30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899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Find the quotient of each expression below using the rules for dividing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41443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𝟎𝟎𝟎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𝟐𝟓𝟎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414434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52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7863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quotient of each expression below using the rules for dividing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32666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𝟏𝟗𝟔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𝟏𝟒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326660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47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801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Find the quotient of each expression below using the rules for dividing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37959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𝟏𝟗𝟔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𝟏𝟒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𝟏𝟒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379597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85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29532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quotient of each expression below using the rules for dividing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1546001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𝟐𝟐𝟓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𝟓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1546001" cy="910570"/>
              </a:xfrm>
              <a:prstGeom prst="rect">
                <a:avLst/>
              </a:prstGeom>
              <a:blipFill rotWithShape="1">
                <a:blip r:embed="rId3"/>
                <a:stretch>
                  <a:fillRect r="-10236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60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5429" y="590550"/>
                <a:ext cx="8153400" cy="3690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b="1" i="1" u="sng" dirty="0">
                    <a:solidFill>
                      <a:schemeClr val="accent1"/>
                    </a:solidFill>
                  </a:rPr>
                  <a:t>Rules for Multiplying Integers</a:t>
                </a:r>
                <a:endParaRPr lang="en-US" sz="3200" dirty="0">
                  <a:solidFill>
                    <a:schemeClr val="accent1"/>
                  </a:solidFill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3200" b="1" u="sng" dirty="0">
                    <a:solidFill>
                      <a:srgbClr val="4F81BD"/>
                    </a:solidFill>
                    <a:ea typeface="MS Mincho"/>
                    <a:cs typeface="Calibri"/>
                  </a:rPr>
                  <a:t>Rule 1: 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r>
                  <a:rPr lang="en-US" sz="3200" dirty="0">
                    <a:solidFill>
                      <a:srgbClr val="000000"/>
                    </a:solidFill>
                    <a:ea typeface="MS Mincho"/>
                    <a:cs typeface="Comic Sans MS"/>
                  </a:rPr>
                  <a:t>If the integers have the same signs then the product will be </a:t>
                </a:r>
                <a:r>
                  <a:rPr lang="en-US" sz="3200" b="1" u="sng" dirty="0">
                    <a:solidFill>
                      <a:srgbClr val="FF0000"/>
                    </a:solidFill>
                    <a:ea typeface="MS Mincho"/>
                    <a:cs typeface="Comic Sans MS"/>
                  </a:rPr>
                  <a:t>positive.</a:t>
                </a:r>
              </a:p>
              <a:p>
                <a:endParaRPr lang="en-US" sz="3200" dirty="0">
                  <a:solidFill>
                    <a:srgbClr val="000000"/>
                  </a:solidFill>
                  <a:latin typeface="Comic Sans MS"/>
                  <a:ea typeface="MS Mincho"/>
                  <a:cs typeface="Comic Sans MS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</m:e>
                      </m:d>
                      <m:r>
                        <a:rPr lang="en-US" sz="32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d>
                        <m:dPr>
                          <m:ctrlPr>
                            <a:rPr lang="en-US" sz="32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</m:e>
                      </m:d>
                      <m:r>
                        <a:rPr lang="en-US" sz="32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(+)</m:t>
                      </m:r>
                    </m:oMath>
                  </m:oMathPara>
                </a14:m>
                <a:endParaRPr lang="en-US" sz="3200" dirty="0">
                  <a:solidFill>
                    <a:srgbClr val="000000"/>
                  </a:solidFill>
                  <a:effectLst/>
                  <a:latin typeface="Comic Sans MS"/>
                  <a:ea typeface="MS Mincho"/>
                  <a:cs typeface="Comic Sans MS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MS Mincho"/>
                            <a:cs typeface="Calibri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MS Mincho"/>
                            <a:cs typeface="Calibri"/>
                          </a:rPr>
                          <m:t>−</m:t>
                        </m:r>
                      </m:e>
                    </m:d>
                    <m:r>
                      <a:rPr lang="en-US" sz="3200" b="1" i="1">
                        <a:solidFill>
                          <a:srgbClr val="000000"/>
                        </a:solidFill>
                        <a:effectLst/>
                        <a:latin typeface="Cambria Math"/>
                        <a:ea typeface="MS Mincho"/>
                        <a:cs typeface="Calibri"/>
                      </a:rPr>
                      <m:t>∗</m:t>
                    </m:r>
                    <m:d>
                      <m:dPr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MS Mincho"/>
                            <a:cs typeface="Calibri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MS Mincho"/>
                            <a:cs typeface="Calibri"/>
                          </a:rPr>
                          <m:t>−</m:t>
                        </m:r>
                      </m:e>
                    </m:d>
                    <m:r>
                      <a:rPr lang="en-US" sz="3200" b="1" i="1">
                        <a:solidFill>
                          <a:srgbClr val="000000"/>
                        </a:solidFill>
                        <a:effectLst/>
                        <a:latin typeface="Cambria Math"/>
                        <a:ea typeface="MS Mincho"/>
                        <a:cs typeface="Calibri"/>
                      </a:rPr>
                      <m:t>=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Calibri"/>
                      </a:rPr>
                      <m:t>(+)</m:t>
                    </m:r>
                  </m:oMath>
                </a14:m>
                <a:r>
                  <a:rPr lang="en-US" sz="3200" dirty="0">
                    <a:solidFill>
                      <a:srgbClr val="000000"/>
                    </a:solidFill>
                    <a:effectLst/>
                    <a:latin typeface="Comic Sans MS"/>
                    <a:ea typeface="MS Mincho"/>
                    <a:cs typeface="Comic Sans MS"/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9" y="590550"/>
                <a:ext cx="8153400" cy="3690241"/>
              </a:xfrm>
              <a:prstGeom prst="rect">
                <a:avLst/>
              </a:prstGeom>
              <a:blipFill rotWithShape="1">
                <a:blip r:embed="rId3"/>
                <a:stretch>
                  <a:fillRect l="-1868" t="-2149" b="-4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307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Find the quotient of each expression below using the rules for dividing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2075376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𝟐𝟐𝟓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𝟓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𝟒𝟓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2075376" cy="910570"/>
              </a:xfrm>
              <a:prstGeom prst="rect">
                <a:avLst/>
              </a:prstGeom>
              <a:blipFill rotWithShape="1">
                <a:blip r:embed="rId3"/>
                <a:stretch>
                  <a:fillRect r="-7331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2245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4F81BD"/>
                </a:solidFill>
              </a:rPr>
              <a:t>Sample Problem 4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</a:rPr>
              <a:t>Find the quotient of each expression below using the rules for dividing integers.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24860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𝟒𝟑𝟐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𝟗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248606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637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8690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4F81BD"/>
                </a:solidFill>
              </a:rPr>
              <a:t>Sample Problem 4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Find the quotient of each expression below using the rules for dividing integers.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32831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𝟒𝟑𝟐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𝟗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𝟒𝟖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328314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45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9966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4F81BD"/>
                </a:solidFill>
              </a:rPr>
              <a:t>Sample Problem 4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</a:rPr>
              <a:t>Find the quotient of each expression below using the rules for dividing integers.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304923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,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𝟎𝟐𝟓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𝟒𝟓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304923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79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04033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4F81BD"/>
                </a:solidFill>
              </a:rPr>
              <a:t>Sample Problem 4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Find the quotient of each expression below using the rules for dividing integers.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38463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𝟐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,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𝟎𝟐𝟓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𝟒𝟓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𝟒𝟓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384630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96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0795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4F81BD"/>
                </a:solidFill>
              </a:rPr>
              <a:t>Sample Problem 4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</a:rPr>
              <a:t>Find the quotient of each expression below using the rules for dividing integers.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1546001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𝟐𝟏𝟔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𝟑𝟔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1546001" cy="901785"/>
              </a:xfrm>
              <a:prstGeom prst="rect">
                <a:avLst/>
              </a:prstGeom>
              <a:blipFill rotWithShape="1">
                <a:blip r:embed="rId3"/>
                <a:stretch>
                  <a:fillRect r="-10236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43011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4F81BD"/>
                </a:solidFill>
              </a:rPr>
              <a:t>Sample Problem 4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Find the quotient of each expression below using the rules for dividing integers.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212827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𝟐𝟏𝟔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𝟑𝟔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𝟔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2128275" cy="901785"/>
              </a:xfrm>
              <a:prstGeom prst="rect">
                <a:avLst/>
              </a:prstGeom>
              <a:blipFill rotWithShape="1">
                <a:blip r:embed="rId3"/>
                <a:stretch>
                  <a:fillRect r="-6857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2556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4F81BD"/>
                </a:solidFill>
              </a:rPr>
              <a:t>Sample Problem 4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</a:rPr>
              <a:t>Find the quotient of each expression below using the rules for dividing integers.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304923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𝟏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,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𝟎𝟐𝟒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𝟏𝟔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304923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79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85935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4F81BD"/>
                </a:solidFill>
              </a:rPr>
              <a:t>Sample Problem 4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Find the quotient of each expression below using the rules for dividing integers.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38463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𝟏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,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𝟎𝟐𝟒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𝟏𝟔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𝟔𝟒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384630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96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27544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5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Solve each expression below.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1239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43000" y="1123950"/>
                <a:ext cx="38140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𝟏𝟐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𝟏𝟒𝟎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𝟖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123950"/>
                <a:ext cx="381405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84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8508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5429" y="590550"/>
                <a:ext cx="8153400" cy="38410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b="1" i="1" u="sng" dirty="0">
                    <a:solidFill>
                      <a:schemeClr val="accent1"/>
                    </a:solidFill>
                  </a:rPr>
                  <a:t>Rules for Multiplying Integers</a:t>
                </a:r>
                <a:endParaRPr lang="en-US" sz="3200" dirty="0">
                  <a:solidFill>
                    <a:schemeClr val="accent1"/>
                  </a:solidFill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3200" b="1" u="sng" dirty="0">
                    <a:solidFill>
                      <a:srgbClr val="4F81BD"/>
                    </a:solidFill>
                    <a:ea typeface="MS Mincho"/>
                    <a:cs typeface="Calibri"/>
                  </a:rPr>
                  <a:t>Rule 2: 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r>
                  <a:rPr lang="en-US" sz="3200" dirty="0">
                    <a:solidFill>
                      <a:srgbClr val="000000"/>
                    </a:solidFill>
                    <a:ea typeface="MS Mincho"/>
                    <a:cs typeface="Comic Sans MS"/>
                  </a:rPr>
                  <a:t>If the integers have different signs then the product will be </a:t>
                </a:r>
                <a:r>
                  <a:rPr lang="en-US" sz="3200" b="1" u="sng" dirty="0">
                    <a:solidFill>
                      <a:srgbClr val="00B050"/>
                    </a:solidFill>
                    <a:ea typeface="MS Mincho"/>
                    <a:cs typeface="Comic Sans MS"/>
                  </a:rPr>
                  <a:t>negative.</a:t>
                </a:r>
                <a:r>
                  <a:rPr lang="en-US" sz="3200" b="1" dirty="0">
                    <a:solidFill>
                      <a:srgbClr val="00B050"/>
                    </a:solidFill>
                    <a:ea typeface="MS Mincho"/>
                    <a:cs typeface="Comic Sans MS"/>
                  </a:rPr>
                  <a:t> </a:t>
                </a:r>
              </a:p>
              <a:p>
                <a:endParaRPr lang="en-US" sz="3200" dirty="0">
                  <a:solidFill>
                    <a:srgbClr val="000000"/>
                  </a:solidFill>
                  <a:effectLst/>
                  <a:latin typeface="Comic Sans MS"/>
                  <a:ea typeface="MS Mincho"/>
                  <a:cs typeface="Comic Sans MS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32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</m:e>
                      </m:d>
                      <m:r>
                        <a:rPr lang="en-US" sz="32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d>
                        <m:dPr>
                          <m:ctrlPr>
                            <a:rPr lang="en-US" sz="32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</m:e>
                      </m:d>
                      <m:r>
                        <a:rPr lang="en-US" sz="32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3200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d>
                        <m:dPr>
                          <m:ctrlPr>
                            <a:rPr lang="en-US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32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</m:e>
                      </m:d>
                    </m:oMath>
                  </m:oMathPara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MS Mincho"/>
                            <a:cs typeface="Calibri"/>
                          </a:rPr>
                          <m:t>+</m:t>
                        </m:r>
                      </m:e>
                    </m:d>
                    <m:r>
                      <a:rPr lang="en-US" sz="3200" b="1" i="1">
                        <a:effectLst/>
                        <a:latin typeface="Cambria Math"/>
                        <a:ea typeface="MS Mincho"/>
                        <a:cs typeface="Calibri"/>
                      </a:rPr>
                      <m:t>∗</m:t>
                    </m:r>
                    <m:d>
                      <m:dPr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MS Mincho"/>
                            <a:cs typeface="Calibri"/>
                          </a:rPr>
                          <m:t>−</m:t>
                        </m:r>
                      </m:e>
                    </m:d>
                    <m:r>
                      <a:rPr lang="en-US" sz="3200" b="1" i="1">
                        <a:effectLst/>
                        <a:latin typeface="Cambria Math"/>
                        <a:ea typeface="MS Mincho"/>
                        <a:cs typeface="Calibri"/>
                      </a:rPr>
                      <m:t>=</m:t>
                    </m:r>
                    <m:d>
                      <m:dPr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MS Mincho"/>
                            <a:cs typeface="Calibri"/>
                          </a:rPr>
                          <m:t>−</m:t>
                        </m:r>
                      </m:e>
                    </m:d>
                  </m:oMath>
                </a14:m>
                <a:r>
                  <a:rPr lang="en-US" sz="3200" dirty="0">
                    <a:solidFill>
                      <a:srgbClr val="000000"/>
                    </a:solidFill>
                    <a:effectLst/>
                    <a:latin typeface="Comic Sans MS"/>
                    <a:ea typeface="MS Mincho"/>
                    <a:cs typeface="Comic Sans MS"/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9" y="590550"/>
                <a:ext cx="8153400" cy="3841052"/>
              </a:xfrm>
              <a:prstGeom prst="rect">
                <a:avLst/>
              </a:prstGeom>
              <a:blipFill rotWithShape="1">
                <a:blip r:embed="rId3"/>
                <a:stretch>
                  <a:fillRect l="-1868" t="-2063" b="-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40982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5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Solve each expression below.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1239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43000" y="1123950"/>
                <a:ext cx="38140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𝟏𝟐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𝟏𝟒𝟎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r>
                        <a:rPr lang="en-US" sz="2800" b="1" i="1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𝟖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123950"/>
                <a:ext cx="381405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84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57411" y="1879305"/>
                <a:ext cx="26361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𝟏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,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𝟔𝟖𝟎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𝟖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411" y="1879305"/>
                <a:ext cx="2636171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578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57411" y="2571750"/>
                <a:ext cx="127829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𝟐𝟏𝟎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411" y="2571750"/>
                <a:ext cx="127829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1244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16109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5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Solve each expression below.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123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43000" y="1123950"/>
                <a:ext cx="32484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𝟏𝟐𝟖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∗(−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𝟏𝟒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)=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123950"/>
                <a:ext cx="324845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51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9306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5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Solve each expression below.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123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43000" y="1123950"/>
                <a:ext cx="32484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𝟏𝟐𝟖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∗(−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𝟏𝟒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)=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123950"/>
                <a:ext cx="324845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51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57411" y="1879305"/>
                <a:ext cx="27590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𝟑𝟐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(−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𝟏𝟒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)=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411" y="1879305"/>
                <a:ext cx="2759089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553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57411" y="2571750"/>
                <a:ext cx="15460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𝟒𝟒𝟖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411" y="2571750"/>
                <a:ext cx="154600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1027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15450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5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Solve each expression below.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1239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43000" y="1123950"/>
                <a:ext cx="4547142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(−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𝟏𝟎𝟎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)÷</m:t>
                      </m:r>
                      <m:sSup>
                        <m:sSup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𝟐𝟎</m:t>
                              </m:r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÷(−</m:t>
                              </m:r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𝟏𝟎</m:t>
                              </m:r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123950"/>
                <a:ext cx="4547142" cy="532966"/>
              </a:xfrm>
              <a:prstGeom prst="rect">
                <a:avLst/>
              </a:prstGeom>
              <a:blipFill rotWithShape="1">
                <a:blip r:embed="rId3"/>
                <a:stretch>
                  <a:fillRect t="-7955" r="-3087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3746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5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Solve each expression below.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1239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43000" y="1123950"/>
                <a:ext cx="4547142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(−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𝟏𝟎𝟎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)÷</m:t>
                      </m:r>
                      <m:sSup>
                        <m:sSup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𝟐𝟎</m:t>
                              </m:r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÷</m:t>
                              </m:r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(−</m:t>
                              </m:r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𝟏𝟎</m:t>
                              </m:r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123950"/>
                <a:ext cx="4547142" cy="532966"/>
              </a:xfrm>
              <a:prstGeom prst="rect">
                <a:avLst/>
              </a:prstGeom>
              <a:blipFill rotWithShape="1">
                <a:blip r:embed="rId3"/>
                <a:stretch>
                  <a:fillRect t="-7955" r="-3087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57411" y="1879305"/>
                <a:ext cx="354481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=(−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𝟏𝟎𝟎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)÷</m:t>
                      </m:r>
                      <m:sSup>
                        <m:sSup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−</m:t>
                              </m:r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411" y="1879305"/>
                <a:ext cx="3544817" cy="532966"/>
              </a:xfrm>
              <a:prstGeom prst="rect">
                <a:avLst/>
              </a:prstGeom>
              <a:blipFill rotWithShape="1">
                <a:blip r:embed="rId4"/>
                <a:stretch>
                  <a:fillRect t="-7955" r="-4131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57411" y="2571750"/>
                <a:ext cx="28535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𝟏𝟎𝟎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411" y="2571750"/>
                <a:ext cx="2853538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51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50323" y="3257550"/>
                <a:ext cx="133119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𝟐𝟓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323" y="3257550"/>
                <a:ext cx="133119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1187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31834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42214" y="1885950"/>
            <a:ext cx="5112233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2369185" algn="l"/>
              </a:tabLst>
            </a:pPr>
            <a:r>
              <a:rPr lang="en-US" sz="2800" b="1" i="1" u="sng" dirty="0">
                <a:solidFill>
                  <a:srgbClr val="4F81BD"/>
                </a:solidFill>
                <a:ea typeface="MS Mincho"/>
                <a:cs typeface="Times New Roman"/>
              </a:rPr>
              <a:t>Combined operations on integers</a:t>
            </a:r>
            <a:endParaRPr lang="en-US" sz="28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48872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4930" y="396549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6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Solve each expression below using order of operations.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48387" y="1340345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08599" y="1330034"/>
                <a:ext cx="61302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𝟐𝟑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𝟒𝟓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+(−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𝟏𝟓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)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𝟏𝟒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𝟖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599" y="1330034"/>
                <a:ext cx="613026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18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9026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solidFill>
                  <a:prstClr val="black"/>
                </a:solidFill>
                <a:latin typeface="Cambria" panose="02040503050406030204" pitchFamily="18" charset="0"/>
              </a:rPr>
              <a:t>Multiplying and Dividing Integers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3619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4F81BD"/>
                </a:solidFill>
              </a:rPr>
              <a:t>Sample Problem 6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Solve each expression below using order of operations.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2438" y="1316057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5475" y="1836180"/>
                <a:ext cx="507504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𝟐𝟑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𝟑𝟎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𝟏𝟒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𝟖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75" y="1836180"/>
                <a:ext cx="507504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76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5011" y="1293321"/>
                <a:ext cx="61302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𝟐𝟑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𝟒𝟓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+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(−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𝟏𝟓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)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𝟏𝟒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𝟖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011" y="1293321"/>
                <a:ext cx="6130268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18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5475" y="2339761"/>
                <a:ext cx="427610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𝟐𝟑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𝟒𝟐𝟎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𝟖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75" y="2339761"/>
                <a:ext cx="4276107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27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73196" y="2862981"/>
                <a:ext cx="28535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𝟒𝟒𝟑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𝟖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96" y="2862981"/>
                <a:ext cx="285353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588" r="-534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3196" y="3386201"/>
                <a:ext cx="341939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𝟒𝟒𝟑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(−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𝟖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)=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96" y="3386201"/>
                <a:ext cx="3419398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427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7373" y="3909421"/>
                <a:ext cx="15460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𝟒𝟓𝟏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73" y="3909421"/>
                <a:ext cx="1546001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1027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6623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4930" y="396549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6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Solve each expression below using order of operations.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48387" y="1340345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08599" y="1330034"/>
                <a:ext cx="56592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𝟐𝟖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𝟐𝟐𝟓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÷(−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𝟓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)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−(−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𝟐𝟒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)=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599" y="1330034"/>
                <a:ext cx="565924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47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86748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solidFill>
                  <a:prstClr val="black"/>
                </a:solidFill>
                <a:latin typeface="Cambria" panose="02040503050406030204" pitchFamily="18" charset="0"/>
              </a:rPr>
              <a:t>Multiplying and Dividing Integers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3619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4F81BD"/>
                </a:solidFill>
              </a:rPr>
              <a:t>Sample Problem 6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Solve each expression below using order of operations.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2438" y="1316057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5475" y="1836180"/>
                <a:ext cx="48717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𝟐𝟖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𝟒𝟓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−(−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𝟐𝟒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)=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75" y="1836180"/>
                <a:ext cx="487171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87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5011" y="1293321"/>
                <a:ext cx="56592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𝟐𝟖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÷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𝟐𝟐𝟓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÷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(−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𝟓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)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−(−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𝟐𝟒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)=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011" y="1293321"/>
                <a:ext cx="565924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36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5475" y="2339761"/>
                <a:ext cx="40147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𝟕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𝟒𝟓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𝟐𝟒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75" y="2339761"/>
                <a:ext cx="401475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64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73196" y="2862981"/>
                <a:ext cx="31212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𝟑𝟖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𝟐𝟒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96" y="2862981"/>
                <a:ext cx="3121239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588" r="-4883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3196" y="3386201"/>
                <a:ext cx="25555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𝟑𝟖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𝟐𝟒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96" y="3386201"/>
                <a:ext cx="2555508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620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7373" y="3909421"/>
                <a:ext cx="133119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𝟏𝟒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73" y="3909421"/>
                <a:ext cx="1331198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1192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48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Find the product of each expression below using the rules for multiplying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16895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𝟏𝟒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∗ 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1689501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899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91363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4930" y="396549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6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Solve each expression below using order of operations.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48387" y="1340345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08599" y="1330034"/>
                <a:ext cx="733168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𝟏𝟎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sSup>
                        <m:sSup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𝟏</m:t>
                              </m:r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,</m:t>
                              </m:r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𝟐𝟎𝟎</m:t>
                              </m:r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÷</m:t>
                              </m:r>
                              <m:d>
                                <m:dPr>
                                  <m:ctrlPr>
                                    <a:rPr lang="en-US" sz="2800" b="1" i="1">
                                      <a:effectLst/>
                                      <a:latin typeface="Cambria Math" panose="02040503050406030204" pitchFamily="18" charset="0"/>
                                      <a:cs typeface="Calibri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>
                                      <a:effectLst/>
                                      <a:latin typeface="Cambria Math"/>
                                      <a:ea typeface="MS Mincho"/>
                                      <a:cs typeface="Calibri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effectLst/>
                                      <a:latin typeface="Cambria Math"/>
                                      <a:ea typeface="MS Mincho"/>
                                      <a:cs typeface="Calibri"/>
                                    </a:rPr>
                                    <m:t>𝟏𝟎𝟎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𝟏𝟓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÷(−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𝟑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)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599" y="1330034"/>
                <a:ext cx="7331687" cy="532966"/>
              </a:xfrm>
              <a:prstGeom prst="rect">
                <a:avLst/>
              </a:prstGeom>
              <a:blipFill rotWithShape="1">
                <a:blip r:embed="rId3"/>
                <a:stretch>
                  <a:fillRect t="-7955" r="-1746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61369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solidFill>
                  <a:prstClr val="black"/>
                </a:solidFill>
                <a:latin typeface="Cambria" panose="02040503050406030204" pitchFamily="18" charset="0"/>
              </a:rPr>
              <a:t>Multiplying and Dividing Integers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3619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4F81BD"/>
                </a:solidFill>
              </a:rPr>
              <a:t>Sample Problem 6</a:t>
            </a:r>
            <a:r>
              <a:rPr lang="en-US" sz="2800" dirty="0">
                <a:solidFill>
                  <a:srgbClr val="4F81BD"/>
                </a:solidFill>
              </a:rPr>
              <a:t>:  </a:t>
            </a:r>
            <a:r>
              <a:rPr lang="en-US" sz="2800" b="1" dirty="0">
                <a:solidFill>
                  <a:prstClr val="black"/>
                </a:solidFill>
                <a:ea typeface="MS Mincho"/>
                <a:cs typeface="Times New Roman"/>
              </a:rPr>
              <a:t>Solve each expression below using order of operations.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2438" y="1316057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5475" y="1836180"/>
                <a:ext cx="5766322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𝟏𝟎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sSup>
                        <m:sSup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−</m:t>
                              </m:r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𝟏𝟐</m:t>
                              </m:r>
                            </m:e>
                          </m:d>
                        </m:e>
                        <m:sup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𝟏𝟓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÷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(−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)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75" y="1836180"/>
                <a:ext cx="5766322" cy="532966"/>
              </a:xfrm>
              <a:prstGeom prst="rect">
                <a:avLst/>
              </a:prstGeom>
              <a:blipFill rotWithShape="1">
                <a:blip r:embed="rId3"/>
                <a:stretch>
                  <a:fillRect t="-7955" r="-2326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5011" y="1293321"/>
                <a:ext cx="733168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𝟏𝟎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sSup>
                        <m:sSup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𝟏</m:t>
                              </m:r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,</m:t>
                              </m:r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𝟐𝟎𝟎</m:t>
                              </m:r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MS Mincho"/>
                                  <a:cs typeface="Calibri"/>
                                </a:rPr>
                                <m:t>÷</m:t>
                              </m:r>
                              <m:d>
                                <m:dPr>
                                  <m:ctrlPr>
                                    <a:rPr lang="en-US" sz="2800" b="1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Calibri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/>
                                      <a:ea typeface="MS Mincho"/>
                                      <a:cs typeface="Calibri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/>
                                      <a:ea typeface="MS Mincho"/>
                                      <a:cs typeface="Calibri"/>
                                    </a:rPr>
                                    <m:t>𝟏𝟎𝟎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𝟏𝟓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÷(−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𝟑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)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011" y="1293321"/>
                <a:ext cx="7331687" cy="532966"/>
              </a:xfrm>
              <a:prstGeom prst="rect">
                <a:avLst/>
              </a:prstGeom>
              <a:blipFill rotWithShape="1">
                <a:blip r:embed="rId4"/>
                <a:stretch>
                  <a:fillRect t="-7955" r="-1746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5475" y="2339761"/>
                <a:ext cx="38652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MS Mincho"/>
                        <a:cs typeface="Calibri"/>
                      </a:rPr>
                      <m:t>=</m:t>
                    </m:r>
                    <m:d>
                      <m:dPr>
                        <m:ctrlPr>
                          <a:rPr lang="en-US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r>
                          <a:rPr lang="en-US" sz="2800" b="1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MS Mincho"/>
                            <a:cs typeface="Calibri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MS Mincho"/>
                            <a:cs typeface="Calibri"/>
                          </a:rPr>
                          <m:t>𝟏𝟎</m:t>
                        </m:r>
                      </m:e>
                    </m:d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Calibri"/>
                      </a:rPr>
                      <m:t>∗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Calibri"/>
                      </a:rPr>
                      <m:t>𝟏𝟒𝟒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Calibri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MS Mincho"/>
                            <a:cs typeface="Calibri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MS Mincho"/>
                            <a:cs typeface="Calibri"/>
                          </a:rPr>
                          <m:t>𝟓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=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75" y="2339761"/>
                <a:ext cx="386528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441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73196" y="2862981"/>
                <a:ext cx="31533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MS Mincho"/>
                        <a:cs typeface="Calibri"/>
                      </a:rPr>
                      <m:t>=</m:t>
                    </m:r>
                    <m:r>
                      <a:rPr lang="en-US" sz="2800" b="1" i="1">
                        <a:solidFill>
                          <a:srgbClr val="00B050"/>
                        </a:solidFill>
                        <a:effectLst/>
                        <a:latin typeface="Cambria Math"/>
                        <a:ea typeface="MS Mincho"/>
                        <a:cs typeface="Calibri"/>
                      </a:rPr>
                      <m:t>−</m:t>
                    </m:r>
                    <m:r>
                      <a:rPr lang="en-US" sz="2800" b="1" i="1">
                        <a:solidFill>
                          <a:srgbClr val="00B050"/>
                        </a:solidFill>
                        <a:effectLst/>
                        <a:latin typeface="Cambria Math"/>
                        <a:ea typeface="MS Mincho"/>
                        <a:cs typeface="Calibri"/>
                      </a:rPr>
                      <m:t>𝟏</m:t>
                    </m:r>
                    <m:r>
                      <a:rPr lang="en-US" sz="2800" b="1" i="1">
                        <a:solidFill>
                          <a:srgbClr val="00B050"/>
                        </a:solidFill>
                        <a:effectLst/>
                        <a:latin typeface="Cambria Math"/>
                        <a:ea typeface="MS Mincho"/>
                        <a:cs typeface="Calibri"/>
                      </a:rPr>
                      <m:t>,</m:t>
                    </m:r>
                    <m:r>
                      <a:rPr lang="en-US" sz="2800" b="1" i="1">
                        <a:solidFill>
                          <a:srgbClr val="00B050"/>
                        </a:solidFill>
                        <a:effectLst/>
                        <a:latin typeface="Cambria Math"/>
                        <a:ea typeface="MS Mincho"/>
                        <a:cs typeface="Calibri"/>
                      </a:rPr>
                      <m:t>𝟒𝟒𝟎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Calibri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r>
                          <a:rPr lang="en-US" sz="2800" b="1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MS Mincho"/>
                            <a:cs typeface="Calibri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MS Mincho"/>
                            <a:cs typeface="Calibri"/>
                          </a:rPr>
                          <m:t>𝟓</m:t>
                        </m:r>
                      </m:e>
                    </m:d>
                  </m:oMath>
                </a14:m>
                <a:r>
                  <a:rPr lang="en-US" sz="2800" dirty="0"/>
                  <a:t>=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96" y="2862981"/>
                <a:ext cx="315336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588" r="-540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3196" y="3386201"/>
                <a:ext cx="25364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𝟏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,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𝟒𝟒𝟎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96" y="3386201"/>
                <a:ext cx="2536400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625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7373" y="3909421"/>
                <a:ext cx="18943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𝟏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,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𝟒𝟑𝟓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73" y="3909421"/>
                <a:ext cx="1894365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80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4139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product of each expression below using the rules for multiplying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22188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/>
                          <a:ea typeface="MS Mincho"/>
                          <a:cs typeface="Calibri"/>
                        </a:rPr>
                        <m:t>𝟏𝟒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 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𝟐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𝟐𝟖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221887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686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7074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Find the product of each expression below using the rules for multiplying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27424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𝟏𝟎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274241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55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618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>
                <a:ea typeface="MS Mincho"/>
                <a:cs typeface="Times New Roman"/>
              </a:rPr>
              <a:t>Find the product of each expression below using the rules for multiplying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32717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𝟏𝟎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d>
                        <m:d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𝟒𝟎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327179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46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811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Multiplying and Dividing Integers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product of each expression below using the rules for multiplying integers.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29572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𝟏𝟑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𝟏𝟑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295722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9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3577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1537</Words>
  <Application>Microsoft Office PowerPoint</Application>
  <PresentationFormat>On-screen Show (16:9)</PresentationFormat>
  <Paragraphs>242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9" baseType="lpstr">
      <vt:lpstr>MS Mincho</vt:lpstr>
      <vt:lpstr>Arial</vt:lpstr>
      <vt:lpstr>Calibri</vt:lpstr>
      <vt:lpstr>Cambria</vt:lpstr>
      <vt:lpstr>Cambria Math</vt:lpstr>
      <vt:lpstr>Comic Sans MS</vt:lpstr>
      <vt:lpstr>Times New Roman</vt:lpstr>
      <vt:lpstr>Office Theme</vt:lpstr>
      <vt:lpstr>PowerPoint Presentation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  <vt:lpstr>Multiplying and Dividing Integers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Jeff Twiddy</cp:lastModifiedBy>
  <cp:revision>146</cp:revision>
  <dcterms:created xsi:type="dcterms:W3CDTF">2006-08-16T00:00:00Z</dcterms:created>
  <dcterms:modified xsi:type="dcterms:W3CDTF">2017-05-29T21:37:32Z</dcterms:modified>
</cp:coreProperties>
</file>