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485" r:id="rId5"/>
    <p:sldId id="486" r:id="rId6"/>
    <p:sldId id="487" r:id="rId7"/>
    <p:sldId id="488" r:id="rId8"/>
    <p:sldId id="489" r:id="rId9"/>
    <p:sldId id="324" r:id="rId10"/>
    <p:sldId id="429" r:id="rId11"/>
    <p:sldId id="430" r:id="rId12"/>
    <p:sldId id="490" r:id="rId13"/>
    <p:sldId id="492" r:id="rId14"/>
    <p:sldId id="494" r:id="rId15"/>
    <p:sldId id="495" r:id="rId16"/>
    <p:sldId id="496" r:id="rId17"/>
    <p:sldId id="497" r:id="rId18"/>
    <p:sldId id="498" r:id="rId19"/>
    <p:sldId id="432" r:id="rId20"/>
    <p:sldId id="499" r:id="rId21"/>
    <p:sldId id="500" r:id="rId22"/>
    <p:sldId id="501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90" d="100"/>
          <a:sy n="90" d="100"/>
        </p:scale>
        <p:origin x="82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E5F3-27CF-44C3-A2EE-15DF75A08928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77587-7F8C-478B-B7E0-AA2100B03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9.png"/><Relationship Id="rId12" Type="http://schemas.openxmlformats.org/officeDocument/2006/relationships/image" Target="../media/image24.png"/><Relationship Id="rId2" Type="http://schemas.openxmlformats.org/officeDocument/2006/relationships/image" Target="../media/image2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23.png"/><Relationship Id="rId5" Type="http://schemas.openxmlformats.org/officeDocument/2006/relationships/image" Target="../media/image27.png"/><Relationship Id="rId15" Type="http://schemas.openxmlformats.org/officeDocument/2006/relationships/image" Target="../media/image31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33.png"/><Relationship Id="rId7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3.png"/><Relationship Id="rId7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33.png"/><Relationship Id="rId7" Type="http://schemas.openxmlformats.org/officeDocument/2006/relationships/image" Target="../media/image6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50.png"/><Relationship Id="rId9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33.png"/><Relationship Id="rId7" Type="http://schemas.openxmlformats.org/officeDocument/2006/relationships/image" Target="../media/image54.png"/><Relationship Id="rId12" Type="http://schemas.openxmlformats.org/officeDocument/2006/relationships/image" Target="../media/image7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74.png"/><Relationship Id="rId5" Type="http://schemas.openxmlformats.org/officeDocument/2006/relationships/image" Target="../media/image70.png"/><Relationship Id="rId10" Type="http://schemas.openxmlformats.org/officeDocument/2006/relationships/image" Target="../media/image73.png"/><Relationship Id="rId4" Type="http://schemas.openxmlformats.org/officeDocument/2006/relationships/image" Target="../media/image50.png"/><Relationship Id="rId9" Type="http://schemas.openxmlformats.org/officeDocument/2006/relationships/image" Target="../media/image7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33.png"/><Relationship Id="rId7" Type="http://schemas.openxmlformats.org/officeDocument/2006/relationships/image" Target="../media/image77.png"/><Relationship Id="rId12" Type="http://schemas.openxmlformats.org/officeDocument/2006/relationships/image" Target="../media/image7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74.png"/><Relationship Id="rId5" Type="http://schemas.openxmlformats.org/officeDocument/2006/relationships/image" Target="../media/image70.png"/><Relationship Id="rId10" Type="http://schemas.openxmlformats.org/officeDocument/2006/relationships/image" Target="../media/image73.png"/><Relationship Id="rId4" Type="http://schemas.openxmlformats.org/officeDocument/2006/relationships/image" Target="../media/image50.png"/><Relationship Id="rId9" Type="http://schemas.openxmlformats.org/officeDocument/2006/relationships/image" Target="../media/image7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33.png"/><Relationship Id="rId7" Type="http://schemas.openxmlformats.org/officeDocument/2006/relationships/image" Target="../media/image7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85.png"/><Relationship Id="rId5" Type="http://schemas.openxmlformats.org/officeDocument/2006/relationships/image" Target="../media/image70.png"/><Relationship Id="rId10" Type="http://schemas.openxmlformats.org/officeDocument/2006/relationships/image" Target="../media/image84.png"/><Relationship Id="rId4" Type="http://schemas.openxmlformats.org/officeDocument/2006/relationships/image" Target="../media/image50.png"/><Relationship Id="rId9" Type="http://schemas.openxmlformats.org/officeDocument/2006/relationships/image" Target="../media/image8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Coordinate Plane</a:t>
            </a:r>
          </a:p>
          <a:p>
            <a:r>
              <a:rPr lang="en-US" sz="3500" dirty="0"/>
              <a:t>Unit 1 Lesson 12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276350"/>
            <a:ext cx="8724900" cy="8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971550"/>
            <a:ext cx="7696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solidFill>
                  <a:prstClr val="black"/>
                </a:solidFill>
                <a:ea typeface="MS Mincho"/>
                <a:cs typeface="Times New Roman"/>
              </a:rPr>
              <a:t>The numbers in an ordered pair are called </a:t>
            </a: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coordinates. </a:t>
            </a:r>
          </a:p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solidFill>
                  <a:prstClr val="black"/>
                </a:solidFill>
                <a:ea typeface="MS Mincho"/>
                <a:cs typeface="Times New Roman"/>
              </a:rPr>
              <a:t>The first number is called the  </a:t>
            </a: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x-coordinate.</a:t>
            </a:r>
          </a:p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solidFill>
                  <a:prstClr val="black"/>
                </a:solidFill>
                <a:ea typeface="MS Mincho"/>
                <a:cs typeface="Times New Roman"/>
              </a:rPr>
              <a:t>The second number is called the </a:t>
            </a: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y-coordinate.</a:t>
            </a:r>
            <a:r>
              <a:rPr lang="en-US" sz="28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solidFill>
                  <a:prstClr val="black"/>
                </a:solidFill>
                <a:ea typeface="MS Mincho"/>
                <a:cs typeface="Times New Roman"/>
              </a:rPr>
              <a:t>The ordered pair for the origin is </a:t>
            </a: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(0,0).</a:t>
            </a:r>
            <a:endParaRPr lang="en-US" sz="2400" b="1" dirty="0">
              <a:solidFill>
                <a:schemeClr val="accent1"/>
              </a:solidFill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707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Graph each point on a coordinate plane.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4435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𝟒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44353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97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47884" y="2028170"/>
                <a:ext cx="17336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𝑩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(−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𝟓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84" y="2028170"/>
                <a:ext cx="173368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88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44340" y="2551390"/>
                <a:ext cx="17000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𝟒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40" y="2551390"/>
                <a:ext cx="170001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93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7252" y="3098090"/>
                <a:ext cx="20894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52" y="3098090"/>
                <a:ext cx="208941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2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90408" y="3621310"/>
                <a:ext cx="17880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𝑬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08" y="3621310"/>
                <a:ext cx="178805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85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90408" y="4144530"/>
                <a:ext cx="1781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𝑭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08" y="4144530"/>
                <a:ext cx="1781642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85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18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188395" y="1724114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699240" y="3189672"/>
            <a:ext cx="1387695" cy="22439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699240" y="230447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658951" y="367934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658951" y="392739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690470" y="4155658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4F81BD"/>
                </a:solidFill>
              </a:rPr>
              <a:t>Sample Problem 2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510669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35223" y="1926512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223" y="1926512"/>
                <a:ext cx="41229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238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/>
          <p:nvPr/>
        </p:nvCxnSpPr>
        <p:spPr>
          <a:xfrm>
            <a:off x="5494544" y="2479760"/>
            <a:ext cx="52093" cy="3588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5738050" y="2843842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345732" y="2058255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732" y="2058255"/>
                <a:ext cx="428322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214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5854714" y="3869859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5738051" y="3983968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5854714" y="3869859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7460723" y="3940214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723" y="3940214"/>
                <a:ext cx="3818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04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5376155" y="395632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155" y="3956323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5738050" y="3756070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5738050" y="3756070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/>
          <p:nvPr/>
        </p:nvCxnSpPr>
        <p:spPr>
          <a:xfrm flipH="1" flipV="1">
            <a:off x="7365519" y="2237555"/>
            <a:ext cx="9080" cy="2816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6034403" y="3189672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Rectangle 180"/>
              <p:cNvSpPr/>
              <p:nvPr/>
            </p:nvSpPr>
            <p:spPr>
              <a:xfrm>
                <a:off x="1081548" y="1504950"/>
                <a:ext cx="14435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𝟒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1" name="Rectangle 1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44353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1097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Rectangle 181"/>
              <p:cNvSpPr/>
              <p:nvPr/>
            </p:nvSpPr>
            <p:spPr>
              <a:xfrm>
                <a:off x="1047884" y="2028170"/>
                <a:ext cx="17336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𝑩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(−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𝟓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2" name="Rectangle 1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84" y="2028170"/>
                <a:ext cx="173368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88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Rectangle 182"/>
              <p:cNvSpPr/>
              <p:nvPr/>
            </p:nvSpPr>
            <p:spPr>
              <a:xfrm>
                <a:off x="1044340" y="2551390"/>
                <a:ext cx="17000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𝟒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3" name="Rectangle 1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40" y="2551390"/>
                <a:ext cx="1700016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93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/>
              <p:cNvSpPr/>
              <p:nvPr/>
            </p:nvSpPr>
            <p:spPr>
              <a:xfrm>
                <a:off x="1037252" y="3098090"/>
                <a:ext cx="20894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4" name="Rectangle 1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52" y="3098090"/>
                <a:ext cx="2089418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72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Rectangle 186"/>
              <p:cNvSpPr/>
              <p:nvPr/>
            </p:nvSpPr>
            <p:spPr>
              <a:xfrm>
                <a:off x="1090408" y="3621310"/>
                <a:ext cx="17880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𝑬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7" name="Rectangle 1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08" y="3621310"/>
                <a:ext cx="1788054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85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Rectangle 187"/>
              <p:cNvSpPr/>
              <p:nvPr/>
            </p:nvSpPr>
            <p:spPr>
              <a:xfrm>
                <a:off x="1090408" y="4144530"/>
                <a:ext cx="1781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𝑭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8" name="Rectangle 1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08" y="4144530"/>
                <a:ext cx="1781642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85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3" name="Straight Connector 192"/>
          <p:cNvCxnSpPr/>
          <p:nvPr/>
        </p:nvCxnSpPr>
        <p:spPr>
          <a:xfrm flipH="1">
            <a:off x="5715950" y="3185847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 flipH="1">
            <a:off x="6637122" y="3833233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9" name="Straight Connector 198"/>
          <p:cNvCxnSpPr/>
          <p:nvPr/>
        </p:nvCxnSpPr>
        <p:spPr>
          <a:xfrm flipH="1">
            <a:off x="7374599" y="4088264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 flipH="1">
            <a:off x="5733209" y="3851913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Rectangle 193"/>
              <p:cNvSpPr/>
              <p:nvPr/>
            </p:nvSpPr>
            <p:spPr>
              <a:xfrm>
                <a:off x="6196546" y="3669804"/>
                <a:ext cx="410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4" name="Rectangle 1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546" y="3669804"/>
                <a:ext cx="410690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r="-2205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5580047" y="2785737"/>
                <a:ext cx="4058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47" y="2785737"/>
                <a:ext cx="405880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576" r="-238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46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95400" y="164123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75570" y="3126129"/>
            <a:ext cx="1437219" cy="20505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68108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4267200" y="3032407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32407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6" y="568921"/>
            <a:ext cx="8511363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</a:rPr>
              <a:t>Sample Problem 3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Give the coordinates of each point.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70490" y="1730185"/>
                <a:ext cx="3882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490" y="1730185"/>
                <a:ext cx="38824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5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/>
          <p:nvPr/>
        </p:nvCxnSpPr>
        <p:spPr>
          <a:xfrm>
            <a:off x="2068784" y="2410057"/>
            <a:ext cx="52093" cy="3588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45055" y="276096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1755827" y="1957420"/>
                <a:ext cx="4395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827" y="1957420"/>
                <a:ext cx="43954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222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45056" y="390108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3801707" y="3776768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707" y="3776768"/>
                <a:ext cx="3818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1672522" y="3501538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522" y="3501538"/>
                <a:ext cx="39626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53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/>
          <p:nvPr/>
        </p:nvCxnSpPr>
        <p:spPr>
          <a:xfrm flipH="1" flipV="1">
            <a:off x="3255414" y="2130295"/>
            <a:ext cx="9080" cy="2816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3" name="Straight Connector 192"/>
          <p:cNvCxnSpPr/>
          <p:nvPr/>
        </p:nvCxnSpPr>
        <p:spPr>
          <a:xfrm flipH="1">
            <a:off x="1582024" y="3099045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 flipH="1">
            <a:off x="2746518" y="3559398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9" name="Straight Connector 198"/>
          <p:cNvCxnSpPr/>
          <p:nvPr/>
        </p:nvCxnSpPr>
        <p:spPr>
          <a:xfrm flipH="1">
            <a:off x="3706347" y="3786977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 flipH="1">
            <a:off x="2085150" y="3519299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Rectangle 193"/>
              <p:cNvSpPr/>
              <p:nvPr/>
            </p:nvSpPr>
            <p:spPr>
              <a:xfrm>
                <a:off x="2369629" y="3553721"/>
                <a:ext cx="420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4" name="Rectangle 1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629" y="3553721"/>
                <a:ext cx="420307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173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1413123" y="2595119"/>
                <a:ext cx="4764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23" y="2595119"/>
                <a:ext cx="476412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1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9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95400" y="164123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804622" y="3126129"/>
            <a:ext cx="1408167" cy="20505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0   1  2  3   4   5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68108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4267200" y="3032407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32407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6" y="568921"/>
            <a:ext cx="8511363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</a:rPr>
              <a:t>Sample Problem 3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Give the coordinates of each point.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70490" y="1730185"/>
                <a:ext cx="3882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490" y="1730185"/>
                <a:ext cx="38824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5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/>
          <p:nvPr/>
        </p:nvCxnSpPr>
        <p:spPr>
          <a:xfrm>
            <a:off x="2068784" y="2410057"/>
            <a:ext cx="52093" cy="3588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45055" y="276096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1755827" y="1957420"/>
                <a:ext cx="4395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827" y="1957420"/>
                <a:ext cx="43954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222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45056" y="390108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3801707" y="3776768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707" y="3776768"/>
                <a:ext cx="3818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1672522" y="3501538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522" y="3501538"/>
                <a:ext cx="39626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53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/>
          <p:nvPr/>
        </p:nvCxnSpPr>
        <p:spPr>
          <a:xfrm flipH="1" flipV="1">
            <a:off x="3255414" y="2130295"/>
            <a:ext cx="9080" cy="2816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3" name="Straight Connector 192"/>
          <p:cNvCxnSpPr/>
          <p:nvPr/>
        </p:nvCxnSpPr>
        <p:spPr>
          <a:xfrm flipH="1">
            <a:off x="1582024" y="3099045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 flipH="1">
            <a:off x="2746518" y="3559398"/>
            <a:ext cx="5810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9" name="Straight Connector 198"/>
          <p:cNvCxnSpPr/>
          <p:nvPr/>
        </p:nvCxnSpPr>
        <p:spPr>
          <a:xfrm flipH="1">
            <a:off x="3706347" y="3786977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 flipH="1">
            <a:off x="2085150" y="3519299"/>
            <a:ext cx="968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Rectangle 193"/>
              <p:cNvSpPr/>
              <p:nvPr/>
            </p:nvSpPr>
            <p:spPr>
              <a:xfrm>
                <a:off x="2369629" y="3553721"/>
                <a:ext cx="420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4" name="Rectangle 1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629" y="3553721"/>
                <a:ext cx="420307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173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1413123" y="2595119"/>
                <a:ext cx="4764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23" y="2595119"/>
                <a:ext cx="476412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1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5000" y="1706293"/>
                <a:ext cx="18282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𝑲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𝟑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706293"/>
                <a:ext cx="1828257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86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5715000" y="2229513"/>
                <a:ext cx="14884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𝑳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9513"/>
                <a:ext cx="1488421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06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/>
              <p:cNvSpPr/>
              <p:nvPr/>
            </p:nvSpPr>
            <p:spPr>
              <a:xfrm>
                <a:off x="5664105" y="2727247"/>
                <a:ext cx="18026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𝑴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𝟓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𝟎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3" name="Rectangle 1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105" y="2727247"/>
                <a:ext cx="1802609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87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tangle 163"/>
              <p:cNvSpPr/>
              <p:nvPr/>
            </p:nvSpPr>
            <p:spPr>
              <a:xfrm>
                <a:off x="5632207" y="3282280"/>
                <a:ext cx="20669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𝑷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4" name="Rectangle 1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207" y="3282280"/>
                <a:ext cx="2066976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737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Rectangle 164"/>
              <p:cNvSpPr/>
              <p:nvPr/>
            </p:nvSpPr>
            <p:spPr>
              <a:xfrm>
                <a:off x="5620656" y="3776768"/>
                <a:ext cx="1802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𝑹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5" name="Rectangle 1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656" y="3776768"/>
                <a:ext cx="1802480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588" r="-878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5647858" y="4286961"/>
                <a:ext cx="17768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𝑻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858" y="4286961"/>
                <a:ext cx="1776833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465" r="-85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65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684914"/>
            <a:ext cx="8686800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Graph each point on a coordinate plane and find the line segment lengths.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872" y="1866716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8652" y="1888702"/>
                <a:ext cx="38643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𝟏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𝒂𝒏𝒅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𝑩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52" y="1888702"/>
                <a:ext cx="386432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7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937761" y="224600"/>
            <a:ext cx="532511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u="sng" dirty="0">
                <a:solidFill>
                  <a:srgbClr val="4F81BD"/>
                </a:solidFill>
                <a:ea typeface="MS Mincho"/>
                <a:cs typeface="Times New Roman"/>
              </a:rPr>
              <a:t>Finding Segment Lengths and Area</a:t>
            </a:r>
            <a:endParaRPr lang="en-US" sz="2800" dirty="0">
              <a:ea typeface="MS Mincho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28652" y="2389936"/>
                <a:ext cx="35645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𝑮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𝟎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𝑻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52" y="2389936"/>
                <a:ext cx="356456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9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28652" y="2876550"/>
                <a:ext cx="44046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,−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𝒂𝒏𝒅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𝑲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(−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,−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52" y="2876550"/>
                <a:ext cx="440466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65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95400" y="164123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85456" y="3126129"/>
            <a:ext cx="1427333" cy="18466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68108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line segment lengths.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73164" y="1755507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164" y="1755507"/>
                <a:ext cx="41229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2352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/>
          <p:nvPr/>
        </p:nvCxnSpPr>
        <p:spPr>
          <a:xfrm flipH="1" flipV="1">
            <a:off x="2546340" y="2128081"/>
            <a:ext cx="1" cy="761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45055" y="276096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1693664" y="1775031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664" y="1775031"/>
                <a:ext cx="428322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142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45056" y="390108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/>
          <p:nvPr/>
        </p:nvCxnSpPr>
        <p:spPr>
          <a:xfrm flipH="1" flipV="1">
            <a:off x="1853916" y="2135691"/>
            <a:ext cx="1" cy="35317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5" name="Straight Connector 204"/>
          <p:cNvCxnSpPr/>
          <p:nvPr/>
        </p:nvCxnSpPr>
        <p:spPr>
          <a:xfrm flipH="1">
            <a:off x="1817310" y="2171008"/>
            <a:ext cx="762000" cy="0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4564046" y="1647788"/>
                <a:ext cx="763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46" y="1647788"/>
                <a:ext cx="76335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08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214"/>
          <p:cNvSpPr/>
          <p:nvPr/>
        </p:nvSpPr>
        <p:spPr>
          <a:xfrm>
            <a:off x="5279308" y="1632397"/>
            <a:ext cx="2003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is horizontal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Rectangle 215"/>
              <p:cNvSpPr/>
              <p:nvPr/>
            </p:nvSpPr>
            <p:spPr>
              <a:xfrm>
                <a:off x="4196840" y="2080588"/>
                <a:ext cx="48835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𝒅𝒊𝒇𝒇𝒆𝒓𝒆𝒏𝒄𝒆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𝒐𝒇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𝒄𝒐𝒐𝒓𝒅𝒊𝒏𝒂𝒕𝒆𝒔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6" name="Rectangle 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40" y="2080588"/>
                <a:ext cx="4883516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49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Rectangle 216"/>
              <p:cNvSpPr/>
              <p:nvPr/>
            </p:nvSpPr>
            <p:spPr>
              <a:xfrm>
                <a:off x="4232709" y="2473693"/>
                <a:ext cx="40983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−(−</m:t>
                          </m:r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7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09" y="2473693"/>
                <a:ext cx="409830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178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Rectangle 217"/>
              <p:cNvSpPr/>
              <p:nvPr/>
            </p:nvSpPr>
            <p:spPr>
              <a:xfrm>
                <a:off x="4267200" y="2860056"/>
                <a:ext cx="18051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8" name="Rectangle 2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60056"/>
                <a:ext cx="180511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473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46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95400" y="164123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80319" y="3126130"/>
            <a:ext cx="1432470" cy="13474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68108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line segment lengths.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45055" y="276096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45056" y="390108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3" name="Straight Connector 192"/>
          <p:cNvCxnSpPr/>
          <p:nvPr/>
        </p:nvCxnSpPr>
        <p:spPr>
          <a:xfrm>
            <a:off x="3482933" y="3085730"/>
            <a:ext cx="38100" cy="3110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 flipV="1">
            <a:off x="3451908" y="4239621"/>
            <a:ext cx="59391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Rectangle 193"/>
              <p:cNvSpPr/>
              <p:nvPr/>
            </p:nvSpPr>
            <p:spPr>
              <a:xfrm>
                <a:off x="3541573" y="3959636"/>
                <a:ext cx="4026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4" name="Rectangle 1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573" y="3959636"/>
                <a:ext cx="402674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272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3314085" y="2588748"/>
                <a:ext cx="4138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085" y="2588748"/>
                <a:ext cx="413895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2205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" name="Straight Connector 206"/>
          <p:cNvCxnSpPr/>
          <p:nvPr/>
        </p:nvCxnSpPr>
        <p:spPr>
          <a:xfrm flipV="1">
            <a:off x="3481604" y="3142245"/>
            <a:ext cx="0" cy="1141490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4564046" y="1647788"/>
                <a:ext cx="731290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𝑮𝑻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46" y="1647788"/>
                <a:ext cx="731290" cy="524118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166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214"/>
          <p:cNvSpPr/>
          <p:nvPr/>
        </p:nvSpPr>
        <p:spPr>
          <a:xfrm>
            <a:off x="5279308" y="1632397"/>
            <a:ext cx="1601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is vertical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Rectangle 215"/>
              <p:cNvSpPr/>
              <p:nvPr/>
            </p:nvSpPr>
            <p:spPr>
              <a:xfrm>
                <a:off x="4196840" y="2080588"/>
                <a:ext cx="4865884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𝑮𝑻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𝒅𝒊𝒇𝒇𝒆𝒓𝒆𝒏𝒄𝒆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𝒐𝒇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𝒚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𝒄𝒐𝒐𝒓𝒅𝒊𝒏𝒂𝒕𝒆𝒔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6" name="Rectangle 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40" y="2080588"/>
                <a:ext cx="4865884" cy="400815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37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Rectangle 216"/>
              <p:cNvSpPr/>
              <p:nvPr/>
            </p:nvSpPr>
            <p:spPr>
              <a:xfrm>
                <a:off x="4232709" y="2473693"/>
                <a:ext cx="3689536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𝑮𝑻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−(−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𝟓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7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09" y="2473693"/>
                <a:ext cx="3689536" cy="400815"/>
              </a:xfrm>
              <a:prstGeom prst="rect">
                <a:avLst/>
              </a:prstGeom>
              <a:blipFill rotWithShape="1">
                <a:blip r:embed="rId9"/>
                <a:stretch>
                  <a:fillRect t="-7576" r="-198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Rectangle 217"/>
              <p:cNvSpPr/>
              <p:nvPr/>
            </p:nvSpPr>
            <p:spPr>
              <a:xfrm>
                <a:off x="4267200" y="2860056"/>
                <a:ext cx="1781065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𝑮𝑻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𝟓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8" name="Rectangle 2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60056"/>
                <a:ext cx="1781065" cy="400815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479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46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95400" y="164123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80319" y="3126129"/>
            <a:ext cx="1432470" cy="17379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68108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line segment lengths.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45055" y="276096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45056" y="390108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61719" y="378697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1361066" y="3482582"/>
                <a:ext cx="4138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66" y="3482582"/>
                <a:ext cx="41389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5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1377097" y="4099069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097" y="4099069"/>
                <a:ext cx="38183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04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45055" y="367318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9" name="Straight Connector 198"/>
          <p:cNvCxnSpPr/>
          <p:nvPr/>
        </p:nvCxnSpPr>
        <p:spPr>
          <a:xfrm>
            <a:off x="1863125" y="3571500"/>
            <a:ext cx="0" cy="3422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 flipH="1">
            <a:off x="1787967" y="4247515"/>
            <a:ext cx="48854" cy="1408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2" name="Straight Connector 211"/>
          <p:cNvCxnSpPr/>
          <p:nvPr/>
        </p:nvCxnSpPr>
        <p:spPr>
          <a:xfrm flipV="1">
            <a:off x="1863125" y="3553372"/>
            <a:ext cx="0" cy="754570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4564046" y="1647788"/>
                <a:ext cx="768159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𝑲𝑪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46" y="1647788"/>
                <a:ext cx="768159" cy="524118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063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214"/>
          <p:cNvSpPr/>
          <p:nvPr/>
        </p:nvSpPr>
        <p:spPr>
          <a:xfrm>
            <a:off x="5279308" y="1632397"/>
            <a:ext cx="1601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is vertical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Rectangle 215"/>
              <p:cNvSpPr/>
              <p:nvPr/>
            </p:nvSpPr>
            <p:spPr>
              <a:xfrm>
                <a:off x="4196840" y="2080588"/>
                <a:ext cx="4891532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𝑲𝑪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𝒅𝒊𝒇𝒇𝒆𝒓𝒆𝒏𝒄𝒆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𝒐𝒇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𝒚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𝒄𝒐𝒐𝒓𝒅𝒊𝒏𝒂𝒕𝒆𝒔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6" name="Rectangle 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40" y="2080588"/>
                <a:ext cx="4891532" cy="400815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49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Rectangle 216"/>
              <p:cNvSpPr/>
              <p:nvPr/>
            </p:nvSpPr>
            <p:spPr>
              <a:xfrm>
                <a:off x="4232709" y="2473693"/>
                <a:ext cx="4099905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𝑲𝑪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−(−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7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09" y="2473693"/>
                <a:ext cx="4099905" cy="400815"/>
              </a:xfrm>
              <a:prstGeom prst="rect">
                <a:avLst/>
              </a:prstGeom>
              <a:blipFill rotWithShape="1">
                <a:blip r:embed="rId9"/>
                <a:stretch>
                  <a:fillRect t="-7576" r="-193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Rectangle 217"/>
              <p:cNvSpPr/>
              <p:nvPr/>
            </p:nvSpPr>
            <p:spPr>
              <a:xfrm>
                <a:off x="4267200" y="2860056"/>
                <a:ext cx="1806713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𝑲𝑪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8" name="Rectangle 2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60056"/>
                <a:ext cx="1806713" cy="400815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473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088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1005" y="438150"/>
            <a:ext cx="8686800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Graph each point on a coordinate plane and find the area of the figure.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70721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</m:e>
                      </m:d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,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𝑩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𝟒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𝟓</m:t>
                          </m:r>
                        </m:e>
                      </m:d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𝐚𝐧𝐝</m:t>
                      </m:r>
                      <m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Frutiger-Black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𝟑</m:t>
                          </m:r>
                          <m:r>
                            <a:rPr lang="en-US" sz="2800" b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Frutiger-Black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707212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8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57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600" dirty="0"/>
              <a:t>Understand signs of numbers in ordered pairs as indicating locations in quadrants of the coordinate plane.</a:t>
            </a:r>
          </a:p>
          <a:p>
            <a:pPr marL="0" indent="0" algn="ctr">
              <a:buNone/>
            </a:pPr>
            <a:r>
              <a:rPr lang="en-US" sz="2600" dirty="0"/>
              <a:t>Find and position integers on a coordinate plane</a:t>
            </a:r>
          </a:p>
          <a:p>
            <a:pPr marL="0" indent="0" algn="ctr">
              <a:buNone/>
            </a:pPr>
            <a:r>
              <a:rPr lang="en-US" sz="2600" dirty="0"/>
              <a:t>Find and position pairs of integers on a coordinate plane.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600" dirty="0"/>
              <a:t>Axis</a:t>
            </a:r>
          </a:p>
          <a:p>
            <a:pPr marL="0" indent="0" algn="ctr">
              <a:buNone/>
            </a:pPr>
            <a:r>
              <a:rPr lang="en-US" sz="2600" dirty="0"/>
              <a:t>Quadrants</a:t>
            </a:r>
          </a:p>
          <a:p>
            <a:pPr marL="0" indent="0" algn="ctr">
              <a:buNone/>
            </a:pPr>
            <a:r>
              <a:rPr lang="en-US" sz="2600" dirty="0"/>
              <a:t>Coordinates</a:t>
            </a:r>
          </a:p>
          <a:p>
            <a:pPr marL="0" indent="0" algn="ctr">
              <a:buNone/>
            </a:pPr>
            <a:endParaRPr lang="en-US" sz="2600" dirty="0">
              <a:ea typeface="MS Mincho"/>
              <a:cs typeface="Times New Roman"/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60233" y="162017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33812" y="3102967"/>
            <a:ext cx="1407533" cy="1969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70616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area of the figure.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09888" y="273990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09889" y="388002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>
            <a:off x="1809888" y="2171906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2" name="Straight Connector 211"/>
          <p:cNvCxnSpPr/>
          <p:nvPr/>
        </p:nvCxnSpPr>
        <p:spPr>
          <a:xfrm flipV="1">
            <a:off x="1809888" y="2220218"/>
            <a:ext cx="0" cy="1985034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4564046" y="1647788"/>
                <a:ext cx="763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46" y="1647788"/>
                <a:ext cx="76335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08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214"/>
          <p:cNvSpPr/>
          <p:nvPr/>
        </p:nvSpPr>
        <p:spPr>
          <a:xfrm>
            <a:off x="5279308" y="1632397"/>
            <a:ext cx="1691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horizontal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Rectangle 215"/>
              <p:cNvSpPr/>
              <p:nvPr/>
            </p:nvSpPr>
            <p:spPr>
              <a:xfrm>
                <a:off x="4196840" y="2080588"/>
                <a:ext cx="48835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𝒅𝒊𝒇𝒇𝒆𝒓𝒆𝒏𝒄𝒆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𝒐𝒇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𝒄𝒐𝒐𝒓𝒅𝒊𝒏𝒂𝒕𝒆𝒔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6" name="Rectangle 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40" y="2080588"/>
                <a:ext cx="4883516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149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Rectangle 216"/>
              <p:cNvSpPr/>
              <p:nvPr/>
            </p:nvSpPr>
            <p:spPr>
              <a:xfrm>
                <a:off x="4232709" y="2473693"/>
                <a:ext cx="37135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−(−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𝟕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7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09" y="2473693"/>
                <a:ext cx="3713581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21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Rectangle 217"/>
              <p:cNvSpPr/>
              <p:nvPr/>
            </p:nvSpPr>
            <p:spPr>
              <a:xfrm>
                <a:off x="4267200" y="2860056"/>
                <a:ext cx="18051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𝟕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8" name="Rectangle 2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60056"/>
                <a:ext cx="180511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473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5" name="Straight Connector 184"/>
          <p:cNvCxnSpPr/>
          <p:nvPr/>
        </p:nvCxnSpPr>
        <p:spPr>
          <a:xfrm>
            <a:off x="3446437" y="2178007"/>
            <a:ext cx="381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1809888" y="4226813"/>
            <a:ext cx="5638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1" name="Straight Connector 190"/>
          <p:cNvCxnSpPr/>
          <p:nvPr/>
        </p:nvCxnSpPr>
        <p:spPr>
          <a:xfrm flipV="1">
            <a:off x="3446437" y="4159691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Rectangle 199"/>
              <p:cNvSpPr/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0" name="Rectangle 1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419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" name="Straight Connector 204"/>
          <p:cNvCxnSpPr/>
          <p:nvPr/>
        </p:nvCxnSpPr>
        <p:spPr>
          <a:xfrm flipV="1">
            <a:off x="3446437" y="2231135"/>
            <a:ext cx="0" cy="1940617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0" name="Straight Connector 209"/>
          <p:cNvCxnSpPr/>
          <p:nvPr/>
        </p:nvCxnSpPr>
        <p:spPr>
          <a:xfrm flipH="1">
            <a:off x="1809889" y="2147286"/>
            <a:ext cx="1613406" cy="833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9" name="Straight Connector 218"/>
          <p:cNvCxnSpPr/>
          <p:nvPr/>
        </p:nvCxnSpPr>
        <p:spPr>
          <a:xfrm flipH="1" flipV="1">
            <a:off x="1788812" y="4234221"/>
            <a:ext cx="1676401" cy="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Rectangle 220"/>
              <p:cNvSpPr/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1" name="Rectangle 2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62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ctangle 221"/>
              <p:cNvSpPr/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2" name="Rectangle 2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576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60233" y="162017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33812" y="3102967"/>
            <a:ext cx="1407533" cy="1969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70616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area of the figure.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09888" y="273990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09889" y="388002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>
            <a:off x="1809888" y="2171906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2" name="Straight Connector 211"/>
          <p:cNvCxnSpPr/>
          <p:nvPr/>
        </p:nvCxnSpPr>
        <p:spPr>
          <a:xfrm flipV="1">
            <a:off x="1809888" y="2220218"/>
            <a:ext cx="0" cy="1985034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4564046" y="1647788"/>
                <a:ext cx="752129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𝑩𝑪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46" y="1647788"/>
                <a:ext cx="752129" cy="524118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11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214"/>
          <p:cNvSpPr/>
          <p:nvPr/>
        </p:nvSpPr>
        <p:spPr>
          <a:xfrm>
            <a:off x="5279308" y="1632397"/>
            <a:ext cx="1601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is vertical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Rectangle 215"/>
              <p:cNvSpPr/>
              <p:nvPr/>
            </p:nvSpPr>
            <p:spPr>
              <a:xfrm>
                <a:off x="4196840" y="2080588"/>
                <a:ext cx="4880310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𝑩𝑪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𝒅𝒊𝒇𝒇𝒆𝒓𝒆𝒏𝒄𝒆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𝒐𝒇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𝒚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𝒄𝒐𝒐𝒓𝒅𝒊𝒏𝒂𝒕𝒆𝒔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6" name="Rectangle 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40" y="2080588"/>
                <a:ext cx="4880310" cy="400815"/>
              </a:xfrm>
              <a:prstGeom prst="rect">
                <a:avLst/>
              </a:prstGeom>
              <a:blipFill rotWithShape="1">
                <a:blip r:embed="rId7"/>
                <a:stretch>
                  <a:fillRect t="-7576" r="-149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Rectangle 216"/>
              <p:cNvSpPr/>
              <p:nvPr/>
            </p:nvSpPr>
            <p:spPr>
              <a:xfrm>
                <a:off x="4232709" y="2473693"/>
                <a:ext cx="3703963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𝑩𝑪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−(−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7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09" y="2473693"/>
                <a:ext cx="3703963" cy="400815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13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Rectangle 217"/>
              <p:cNvSpPr/>
              <p:nvPr/>
            </p:nvSpPr>
            <p:spPr>
              <a:xfrm>
                <a:off x="4267200" y="2860056"/>
                <a:ext cx="1795492" cy="400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𝑩𝑪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𝟗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8" name="Rectangle 2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60056"/>
                <a:ext cx="1795492" cy="400815"/>
              </a:xfrm>
              <a:prstGeom prst="rect">
                <a:avLst/>
              </a:prstGeom>
              <a:blipFill rotWithShape="1">
                <a:blip r:embed="rId9"/>
                <a:stretch>
                  <a:fillRect t="-7576" r="-440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5" name="Straight Connector 184"/>
          <p:cNvCxnSpPr/>
          <p:nvPr/>
        </p:nvCxnSpPr>
        <p:spPr>
          <a:xfrm>
            <a:off x="3446437" y="2178007"/>
            <a:ext cx="381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1809888" y="4226813"/>
            <a:ext cx="5638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1" name="Straight Connector 190"/>
          <p:cNvCxnSpPr/>
          <p:nvPr/>
        </p:nvCxnSpPr>
        <p:spPr>
          <a:xfrm flipV="1">
            <a:off x="3446437" y="4159691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Rectangle 199"/>
              <p:cNvSpPr/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0" name="Rectangle 1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419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" name="Straight Connector 204"/>
          <p:cNvCxnSpPr/>
          <p:nvPr/>
        </p:nvCxnSpPr>
        <p:spPr>
          <a:xfrm flipV="1">
            <a:off x="3446437" y="2231135"/>
            <a:ext cx="0" cy="1940617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0" name="Straight Connector 209"/>
          <p:cNvCxnSpPr/>
          <p:nvPr/>
        </p:nvCxnSpPr>
        <p:spPr>
          <a:xfrm flipH="1">
            <a:off x="1809889" y="2147286"/>
            <a:ext cx="1613406" cy="833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9" name="Straight Connector 218"/>
          <p:cNvCxnSpPr/>
          <p:nvPr/>
        </p:nvCxnSpPr>
        <p:spPr>
          <a:xfrm flipH="1" flipV="1">
            <a:off x="1788812" y="4234221"/>
            <a:ext cx="1676401" cy="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Rectangle 220"/>
              <p:cNvSpPr/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1" name="Rectangle 2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62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ctangle 221"/>
              <p:cNvSpPr/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2" name="Rectangle 2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363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60233" y="1620172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1496207" y="3102966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2733812" y="3102967"/>
            <a:ext cx="1407533" cy="1969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2920262" y="1756880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834278" y="19728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47180" y="2229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847180" y="247369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4278" y="270616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804622" y="336541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85456" y="3622880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804622" y="385191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05256" y="409362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01" y="1319746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941463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5935" y="414505"/>
            <a:ext cx="8511363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Graph each point on a coordinate plane and find the area of the figure.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49527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1809888" y="2739900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1809889" y="388002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1926552" y="3765917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714" y="1891797"/>
                <a:ext cx="3898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1809888" y="3652128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155" idx="0"/>
            <a:endCxn id="155" idx="0"/>
          </p:cNvCxnSpPr>
          <p:nvPr/>
        </p:nvCxnSpPr>
        <p:spPr>
          <a:xfrm>
            <a:off x="2094831" y="3102966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3" name="Straight Connector 202"/>
          <p:cNvCxnSpPr/>
          <p:nvPr/>
        </p:nvCxnSpPr>
        <p:spPr>
          <a:xfrm>
            <a:off x="1809888" y="2171906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2" name="Straight Connector 211"/>
          <p:cNvCxnSpPr/>
          <p:nvPr/>
        </p:nvCxnSpPr>
        <p:spPr>
          <a:xfrm flipV="1">
            <a:off x="1809888" y="2220218"/>
            <a:ext cx="0" cy="1985034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185" name="Straight Connector 184"/>
          <p:cNvCxnSpPr/>
          <p:nvPr/>
        </p:nvCxnSpPr>
        <p:spPr>
          <a:xfrm>
            <a:off x="3446437" y="2178007"/>
            <a:ext cx="381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1809888" y="4226813"/>
            <a:ext cx="56384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1" name="Straight Connector 190"/>
          <p:cNvCxnSpPr/>
          <p:nvPr/>
        </p:nvCxnSpPr>
        <p:spPr>
          <a:xfrm flipV="1">
            <a:off x="3446437" y="4159691"/>
            <a:ext cx="0" cy="517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Rectangle 199"/>
              <p:cNvSpPr/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0" name="Rectangle 1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15" y="1895922"/>
                <a:ext cx="37291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419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" name="Straight Connector 204"/>
          <p:cNvCxnSpPr/>
          <p:nvPr/>
        </p:nvCxnSpPr>
        <p:spPr>
          <a:xfrm flipV="1">
            <a:off x="3446437" y="2231135"/>
            <a:ext cx="0" cy="1940617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0" name="Straight Connector 209"/>
          <p:cNvCxnSpPr/>
          <p:nvPr/>
        </p:nvCxnSpPr>
        <p:spPr>
          <a:xfrm flipH="1">
            <a:off x="1809889" y="2147286"/>
            <a:ext cx="1613406" cy="833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9" name="Straight Connector 218"/>
          <p:cNvCxnSpPr/>
          <p:nvPr/>
        </p:nvCxnSpPr>
        <p:spPr>
          <a:xfrm flipH="1" flipV="1">
            <a:off x="1788812" y="4234221"/>
            <a:ext cx="1676401" cy="1"/>
          </a:xfrm>
          <a:prstGeom prst="line">
            <a:avLst/>
          </a:prstGeom>
          <a:noFill/>
          <a:ln w="41275" cap="flat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Rectangle 220"/>
              <p:cNvSpPr/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1" name="Rectangle 2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182" y="4151474"/>
                <a:ext cx="37291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62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ctangle 221"/>
              <p:cNvSpPr/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2" name="Rectangle 2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452" y="4151474"/>
                <a:ext cx="37291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6226" y="1650677"/>
            <a:ext cx="1608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Rectangle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709603" y="2263186"/>
                <a:ext cx="2286203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𝑩𝑪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603" y="2263186"/>
                <a:ext cx="2286203" cy="524118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64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4691616" y="2820295"/>
                <a:ext cx="37465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𝟕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𝟗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𝒖𝒏𝒊𝒕𝒔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616" y="2820295"/>
                <a:ext cx="3746538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390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/>
              <p:cNvSpPr/>
              <p:nvPr/>
            </p:nvSpPr>
            <p:spPr>
              <a:xfrm>
                <a:off x="4693388" y="3424230"/>
                <a:ext cx="2579168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𝟔𝟑</m:t>
                      </m:r>
                      <m:sSup>
                        <m:sSup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𝒖𝒏𝒊𝒕𝒔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3" name="Rectangle 1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88" y="3424230"/>
                <a:ext cx="2579168" cy="532966"/>
              </a:xfrm>
              <a:prstGeom prst="rect">
                <a:avLst/>
              </a:prstGeom>
              <a:blipFill rotWithShape="1">
                <a:blip r:embed="rId11"/>
                <a:stretch>
                  <a:fillRect t="-8046" r="-591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8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666749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  <a:ea typeface="MS Mincho"/>
              </a:rPr>
              <a:t>A coordinate plane</a:t>
            </a:r>
            <a:r>
              <a:rPr lang="en-US" sz="2800" dirty="0">
                <a:solidFill>
                  <a:srgbClr val="4F81BD"/>
                </a:solidFill>
                <a:ea typeface="MS Mincho"/>
              </a:rPr>
              <a:t> </a:t>
            </a:r>
            <a:r>
              <a:rPr lang="en-US" sz="2800" dirty="0">
                <a:ea typeface="MS Mincho"/>
              </a:rPr>
              <a:t>is formed by two number lines in a plane that intersect at right angles. </a:t>
            </a:r>
            <a:endParaRPr lang="en-US" sz="2800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198793" y="1673513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-5  -4  -3  -2  -1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695696" y="3210842"/>
            <a:ext cx="1385047" cy="18094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 0  1    2   3   4   5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6141990" y="2580765"/>
            <a:ext cx="500063" cy="5278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tailEnd type="stealth"/>
          </a:ln>
          <a:effectLst/>
        </p:spPr>
      </p:cxn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/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6680380" y="385555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5280490" y="1880000"/>
            <a:ext cx="1270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ea typeface="MS Mincho"/>
              </a:rPr>
              <a:t>Quadrant II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855111" y="184922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Quadrant I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Origin</a:t>
            </a:r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5264350" y="3959873"/>
            <a:ext cx="1331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ea typeface="MS Mincho"/>
              </a:rPr>
              <a:t>Quadrant III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6969660" y="3976598"/>
            <a:ext cx="1316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Quadrant</a:t>
            </a:r>
            <a:r>
              <a:rPr lang="en-US" sz="1400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 IV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Rectangle 177"/>
          <p:cNvSpPr/>
          <p:nvPr/>
        </p:nvSpPr>
        <p:spPr>
          <a:xfrm>
            <a:off x="457200" y="197235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The point of intersection is the zero on each. </a:t>
            </a:r>
          </a:p>
          <a:p>
            <a:r>
              <a:rPr lang="en-US" sz="2800" dirty="0"/>
              <a:t>The two number lines are called the </a:t>
            </a:r>
            <a:r>
              <a:rPr lang="en-US" sz="2800" b="1" dirty="0">
                <a:solidFill>
                  <a:srgbClr val="0070C0"/>
                </a:solidFill>
              </a:rPr>
              <a:t>axis.</a:t>
            </a:r>
          </a:p>
        </p:txBody>
      </p:sp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198793" y="1673513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-5  -4  -3  -2  -1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751539" y="3189672"/>
            <a:ext cx="1335396" cy="17379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 0  1    2   3   4   5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6141990" y="2580765"/>
            <a:ext cx="500063" cy="5278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tailEnd type="stealth"/>
          </a:ln>
          <a:effectLst/>
        </p:spPr>
      </p:cxn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/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6680380" y="385555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5280490" y="1880000"/>
            <a:ext cx="1270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ea typeface="MS Mincho"/>
              </a:rPr>
              <a:t>Quadrant II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855111" y="184922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Quadrant I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Origin</a:t>
            </a:r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5264350" y="3959873"/>
            <a:ext cx="1331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ea typeface="MS Mincho"/>
              </a:rPr>
              <a:t>Quadrant III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6969660" y="3976598"/>
            <a:ext cx="1316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Quadrant</a:t>
            </a:r>
            <a:r>
              <a:rPr lang="en-US" sz="1400" b="1" dirty="0">
                <a:solidFill>
                  <a:srgbClr val="7030A0"/>
                </a:solidFill>
                <a:latin typeface="Frutiger-Black"/>
                <a:ea typeface="MS Mincho"/>
                <a:cs typeface="Frutiger-Black"/>
              </a:rPr>
              <a:t> IV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horizontal axis is called the </a:t>
            </a:r>
            <a:r>
              <a:rPr lang="en-US" sz="2800" b="1" dirty="0">
                <a:solidFill>
                  <a:srgbClr val="0070C0"/>
                </a:solidFill>
              </a:rPr>
              <a:t>x-axis</a:t>
            </a:r>
            <a:r>
              <a:rPr lang="en-US" sz="2800" dirty="0"/>
              <a:t>.</a:t>
            </a:r>
          </a:p>
          <a:p>
            <a:r>
              <a:rPr lang="en-US" sz="2800" dirty="0"/>
              <a:t>The vertical axis is called the </a:t>
            </a:r>
            <a:r>
              <a:rPr lang="en-US" sz="2800" b="1" dirty="0">
                <a:solidFill>
                  <a:srgbClr val="0070C0"/>
                </a:solidFill>
              </a:rPr>
              <a:t>y-axis.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4037" y="178364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The two axes divide the coordinate plane into four </a:t>
            </a:r>
            <a:r>
              <a:rPr lang="en-US" sz="2800" dirty="0">
                <a:solidFill>
                  <a:schemeClr val="accent1"/>
                </a:solidFill>
              </a:rPr>
              <a:t>quadrants.</a:t>
            </a:r>
          </a:p>
          <a:p>
            <a:r>
              <a:rPr lang="en-US" sz="2800" dirty="0"/>
              <a:t>The point where the axes intersect is called the </a:t>
            </a:r>
            <a:r>
              <a:rPr lang="en-US" sz="2800" b="1" dirty="0">
                <a:solidFill>
                  <a:srgbClr val="C00000"/>
                </a:solidFill>
              </a:rPr>
              <a:t>origin.</a:t>
            </a:r>
          </a:p>
        </p:txBody>
      </p:sp>
    </p:spTree>
    <p:extLst>
      <p:ext uri="{BB962C8B-B14F-4D97-AF65-F5344CB8AC3E}">
        <p14:creationId xmlns:p14="http://schemas.microsoft.com/office/powerpoint/2010/main" val="210244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44762" y="1747420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-5  -4  -3  -2  -1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756102" y="3189672"/>
            <a:ext cx="1330834" cy="13358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 0  1    2   3   4   5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5</a:t>
            </a:r>
            <a:endParaRPr lang="en-US" sz="1400" dirty="0">
              <a:effectLst/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/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6658951" y="392739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4F81BD"/>
                </a:solidFill>
              </a:rPr>
              <a:t>Sample Problem 1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Name the quadrant where each point is located.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620369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Times New Roman"/>
              </a:rPr>
              <a:t>a.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9080" y="1772279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80" y="1772279"/>
                <a:ext cx="41229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388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>
            <a:stCxn id="28" idx="0"/>
            <a:endCxn id="110" idx="2"/>
          </p:cNvCxnSpPr>
          <p:nvPr/>
        </p:nvCxnSpPr>
        <p:spPr>
          <a:xfrm flipV="1">
            <a:off x="7547956" y="2292462"/>
            <a:ext cx="0" cy="446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1" idx="0"/>
          </p:cNvCxnSpPr>
          <p:nvPr/>
        </p:nvCxnSpPr>
        <p:spPr>
          <a:xfrm flipV="1">
            <a:off x="5677428" y="2506439"/>
            <a:ext cx="13759" cy="1806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309146" y="2044774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146" y="2044774"/>
                <a:ext cx="428322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142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5794418" y="4007274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103" idx="3"/>
          </p:cNvCxnSpPr>
          <p:nvPr/>
        </p:nvCxnSpPr>
        <p:spPr>
          <a:xfrm flipH="1">
            <a:off x="5785558" y="4007274"/>
            <a:ext cx="8859" cy="7400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5326459" y="35736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459" y="3573696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" name="Straight Connector 206"/>
          <p:cNvCxnSpPr/>
          <p:nvPr/>
        </p:nvCxnSpPr>
        <p:spPr>
          <a:xfrm>
            <a:off x="7505959" y="4138597"/>
            <a:ext cx="109712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7591017" y="3859612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17" y="3859612"/>
                <a:ext cx="3818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67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44762" y="1747420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730662" y="3189672"/>
            <a:ext cx="1356273" cy="20801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658951" y="392739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1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Name the quadrant where each point is located.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620369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a.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9080" y="1772279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80" y="1772279"/>
                <a:ext cx="41229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388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>
            <a:stCxn id="28" idx="0"/>
            <a:endCxn id="110" idx="2"/>
          </p:cNvCxnSpPr>
          <p:nvPr/>
        </p:nvCxnSpPr>
        <p:spPr>
          <a:xfrm flipV="1">
            <a:off x="7547956" y="2292462"/>
            <a:ext cx="0" cy="446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1" idx="0"/>
          </p:cNvCxnSpPr>
          <p:nvPr/>
        </p:nvCxnSpPr>
        <p:spPr>
          <a:xfrm flipV="1">
            <a:off x="5677428" y="2506439"/>
            <a:ext cx="13759" cy="1806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309146" y="2044774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146" y="2044774"/>
                <a:ext cx="428322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142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5794418" y="4007274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103" idx="3"/>
          </p:cNvCxnSpPr>
          <p:nvPr/>
        </p:nvCxnSpPr>
        <p:spPr>
          <a:xfrm flipH="1">
            <a:off x="5785558" y="4007274"/>
            <a:ext cx="8859" cy="7400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5326459" y="35736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459" y="3573696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" name="Straight Connector 206"/>
          <p:cNvCxnSpPr/>
          <p:nvPr/>
        </p:nvCxnSpPr>
        <p:spPr>
          <a:xfrm>
            <a:off x="7505959" y="4138597"/>
            <a:ext cx="109712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7591017" y="3859612"/>
                <a:ext cx="381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17" y="3859612"/>
                <a:ext cx="3818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58884" y="1608869"/>
                <a:ext cx="28368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𝑨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−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84" y="1608869"/>
                <a:ext cx="283686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53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881939" y="2149104"/>
                <a:ext cx="29907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𝑩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 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𝐈𝐈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939" y="2149104"/>
                <a:ext cx="2990755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510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/>
              <p:cNvSpPr/>
              <p:nvPr/>
            </p:nvSpPr>
            <p:spPr>
              <a:xfrm>
                <a:off x="894715" y="2665977"/>
                <a:ext cx="30580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𝑪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 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3" name="Rectangle 1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15" y="2665977"/>
                <a:ext cx="3058081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49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tangle 163"/>
              <p:cNvSpPr/>
              <p:nvPr/>
            </p:nvSpPr>
            <p:spPr>
              <a:xfrm>
                <a:off x="850041" y="3218928"/>
                <a:ext cx="31318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𝑫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 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𝐈𝐈𝐈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4" name="Rectangle 1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41" y="3218928"/>
                <a:ext cx="3131819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486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12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44762" y="1747420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730662" y="3189672"/>
            <a:ext cx="1356273" cy="20801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658951" y="392739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1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Name the quadrant where each point is located.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620369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b.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9080" y="1772279"/>
                <a:ext cx="4362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80" y="1772279"/>
                <a:ext cx="436209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253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>
            <a:stCxn id="28" idx="0"/>
            <a:endCxn id="110" idx="2"/>
          </p:cNvCxnSpPr>
          <p:nvPr/>
        </p:nvCxnSpPr>
        <p:spPr>
          <a:xfrm flipV="1">
            <a:off x="7547956" y="2292462"/>
            <a:ext cx="0" cy="446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5794417" y="2867148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297566" y="2628249"/>
                <a:ext cx="4395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566" y="2628249"/>
                <a:ext cx="43954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222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5794418" y="4007274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5326459" y="3573696"/>
                <a:ext cx="44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459" y="3573696"/>
                <a:ext cx="44755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78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" name="Straight Connector 206"/>
          <p:cNvCxnSpPr/>
          <p:nvPr/>
        </p:nvCxnSpPr>
        <p:spPr>
          <a:xfrm>
            <a:off x="7632421" y="3893165"/>
            <a:ext cx="109712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7591017" y="3859612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17" y="3859612"/>
                <a:ext cx="33534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545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5794417" y="3779376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5794417" y="3779376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>
            <a:stCxn id="57" idx="1"/>
          </p:cNvCxnSpPr>
          <p:nvPr/>
        </p:nvCxnSpPr>
        <p:spPr>
          <a:xfrm>
            <a:off x="5794418" y="3779376"/>
            <a:ext cx="539" cy="92517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90" idx="3"/>
          </p:cNvCxnSpPr>
          <p:nvPr/>
        </p:nvCxnSpPr>
        <p:spPr>
          <a:xfrm flipH="1">
            <a:off x="5746961" y="2867148"/>
            <a:ext cx="47456" cy="6705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79539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44762" y="1747420"/>
            <a:ext cx="2971800" cy="2931116"/>
            <a:chOff x="169" y="6194"/>
            <a:chExt cx="4547" cy="4598"/>
          </a:xfrm>
          <a:solidFill>
            <a:srgbClr val="4F81BD">
              <a:lumMod val="20000"/>
              <a:lumOff val="80000"/>
            </a:srgbClr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0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67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5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83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83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5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67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10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41" y="7772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98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156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1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51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6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41" y="7413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98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41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8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56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51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10" y="7056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67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725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083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0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367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25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83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083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5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367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010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41" y="8487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798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56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51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51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156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41" y="8129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98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41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8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156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1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51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156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441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798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010" y="920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7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725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083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83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67" y="8845"/>
              <a:ext cx="358" cy="35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010" y="8845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83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725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67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10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56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441" y="9560"/>
              <a:ext cx="357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98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87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30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230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87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87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230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230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30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87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30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230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7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230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94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52" y="7772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52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94" y="7413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94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52" y="7056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4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52" y="8487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52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94" y="8129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94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52" y="920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2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4" y="8845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2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94" y="9560"/>
              <a:ext cx="358" cy="358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Line 246"/>
            <p:cNvCxnSpPr/>
            <p:nvPr/>
          </p:nvCxnSpPr>
          <p:spPr bwMode="auto">
            <a:xfrm flipH="1">
              <a:off x="169" y="8487"/>
              <a:ext cx="4547" cy="0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83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725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367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010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51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156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441" y="6690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798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41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2798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156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351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010" y="6333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367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725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083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230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87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87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30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652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4" y="6690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4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52" y="6333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083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725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367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10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1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156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41" y="10275"/>
              <a:ext cx="357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798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41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98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156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51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010" y="9918"/>
              <a:ext cx="357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67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725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083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230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87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87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30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52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94" y="10275"/>
              <a:ext cx="358" cy="359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94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652" y="9918"/>
              <a:ext cx="358" cy="357"/>
            </a:xfrm>
            <a:prstGeom prst="rect">
              <a:avLst/>
            </a:prstGeom>
            <a:grpFill/>
            <a:ln w="9525">
              <a:solidFill>
                <a:srgbClr val="1F497D">
                  <a:lumMod val="5000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4" name="Line 295"/>
            <p:cNvCxnSpPr/>
            <p:nvPr/>
          </p:nvCxnSpPr>
          <p:spPr bwMode="auto">
            <a:xfrm>
              <a:off x="2441" y="6194"/>
              <a:ext cx="0" cy="4598"/>
            </a:xfrm>
            <a:prstGeom prst="line">
              <a:avLst/>
            </a:prstGeom>
            <a:grpFill/>
            <a:ln w="25400">
              <a:solidFill>
                <a:srgbClr val="1F497D">
                  <a:lumMod val="50000"/>
                </a:srgbClr>
              </a:solidFill>
              <a:round/>
              <a:headEnd type="triangle" w="lg" len="med"/>
              <a:tailEnd type="triangle" w="lg" len="med"/>
            </a:ln>
            <a:extLst/>
          </p:spPr>
        </p:cxnSp>
      </p:grpSp>
      <p:sp>
        <p:nvSpPr>
          <p:cNvPr id="155" name="Text Box 225"/>
          <p:cNvSpPr txBox="1"/>
          <p:nvPr/>
        </p:nvSpPr>
        <p:spPr>
          <a:xfrm>
            <a:off x="5435779" y="3189672"/>
            <a:ext cx="1197248" cy="3475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  -4  -3  -2  -1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6" name="Text Box 225"/>
          <p:cNvSpPr txBox="1"/>
          <p:nvPr/>
        </p:nvSpPr>
        <p:spPr>
          <a:xfrm>
            <a:off x="6730662" y="3189672"/>
            <a:ext cx="1356273" cy="24769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 0   1    2   3   4   5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7" name="Text Box 225"/>
          <p:cNvSpPr txBox="1"/>
          <p:nvPr/>
        </p:nvSpPr>
        <p:spPr>
          <a:xfrm>
            <a:off x="6768308" y="1850128"/>
            <a:ext cx="64135" cy="254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5</a:t>
            </a:r>
            <a:endParaRPr lang="en-US" sz="1400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695226" y="206466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695226" y="2336807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3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695226" y="253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690470" y="279901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658951" y="3397691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658951" y="3640493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658951" y="3927394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669584" y="4121165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/>
                <a:ea typeface="Calibri"/>
              </a:rPr>
              <a:t>-5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279308" y="228064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MS Mincho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Rectangle 174"/>
              <p:cNvSpPr/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𝒚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5" name="Rectangle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01" y="1387548"/>
                <a:ext cx="37542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6" y="3028359"/>
                <a:ext cx="37061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9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04037" y="568921"/>
            <a:ext cx="8067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1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Name the quadrant where each point is located.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5" y="1620369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Times New Roman"/>
              </a:rPr>
              <a:t>b.</a:t>
            </a:r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9080" y="1772279"/>
                <a:ext cx="4362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80" y="1772279"/>
                <a:ext cx="436209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253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>
            <a:stCxn id="28" idx="0"/>
            <a:endCxn id="110" idx="2"/>
          </p:cNvCxnSpPr>
          <p:nvPr/>
        </p:nvCxnSpPr>
        <p:spPr>
          <a:xfrm flipV="1">
            <a:off x="7547956" y="2292462"/>
            <a:ext cx="0" cy="446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80" name="Straight Connector 179"/>
          <p:cNvCxnSpPr>
            <a:stCxn id="90" idx="3"/>
            <a:endCxn id="90" idx="3"/>
          </p:cNvCxnSpPr>
          <p:nvPr/>
        </p:nvCxnSpPr>
        <p:spPr>
          <a:xfrm>
            <a:off x="5794417" y="2867148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297566" y="2628249"/>
                <a:ext cx="4395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566" y="2628249"/>
                <a:ext cx="43954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222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Connector 185"/>
          <p:cNvCxnSpPr>
            <a:stCxn id="68" idx="0"/>
            <a:endCxn id="68" idx="0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7" name="Straight Connector 196"/>
          <p:cNvCxnSpPr>
            <a:stCxn id="68" idx="1"/>
            <a:endCxn id="68" idx="1"/>
          </p:cNvCxnSpPr>
          <p:nvPr/>
        </p:nvCxnSpPr>
        <p:spPr>
          <a:xfrm>
            <a:off x="5794418" y="4007274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4" name="Straight Connector 203"/>
          <p:cNvCxnSpPr>
            <a:stCxn id="57" idx="2"/>
            <a:endCxn id="57" idx="2"/>
          </p:cNvCxnSpPr>
          <p:nvPr/>
        </p:nvCxnSpPr>
        <p:spPr>
          <a:xfrm>
            <a:off x="5911081" y="3893165"/>
            <a:ext cx="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5326459" y="3573696"/>
                <a:ext cx="44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459" y="3573696"/>
                <a:ext cx="44755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78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7" name="Straight Connector 206"/>
          <p:cNvCxnSpPr/>
          <p:nvPr/>
        </p:nvCxnSpPr>
        <p:spPr>
          <a:xfrm>
            <a:off x="7632421" y="3893165"/>
            <a:ext cx="109712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Rectangle 208"/>
              <p:cNvSpPr/>
              <p:nvPr/>
            </p:nvSpPr>
            <p:spPr>
              <a:xfrm>
                <a:off x="7591017" y="3859612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9" name="Rectangle 2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17" y="3859612"/>
                <a:ext cx="33534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545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Straight Connector 188"/>
          <p:cNvCxnSpPr>
            <a:stCxn id="57" idx="1"/>
            <a:endCxn id="100" idx="3"/>
          </p:cNvCxnSpPr>
          <p:nvPr/>
        </p:nvCxnSpPr>
        <p:spPr>
          <a:xfrm flipH="1">
            <a:off x="5794417" y="3779376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198" name="Straight Connector 197"/>
          <p:cNvCxnSpPr>
            <a:stCxn id="57" idx="1"/>
            <a:endCxn id="100" idx="3"/>
          </p:cNvCxnSpPr>
          <p:nvPr/>
        </p:nvCxnSpPr>
        <p:spPr>
          <a:xfrm flipH="1">
            <a:off x="5794417" y="3779376"/>
            <a:ext cx="1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02" name="Straight Connector 201"/>
          <p:cNvCxnSpPr>
            <a:stCxn id="57" idx="1"/>
          </p:cNvCxnSpPr>
          <p:nvPr/>
        </p:nvCxnSpPr>
        <p:spPr>
          <a:xfrm>
            <a:off x="5794418" y="3779376"/>
            <a:ext cx="539" cy="92517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p:cxnSp>
        <p:nvCxnSpPr>
          <p:cNvPr id="213" name="Straight Connector 212"/>
          <p:cNvCxnSpPr>
            <a:stCxn id="90" idx="3"/>
          </p:cNvCxnSpPr>
          <p:nvPr/>
        </p:nvCxnSpPr>
        <p:spPr>
          <a:xfrm flipH="1">
            <a:off x="5746961" y="2867148"/>
            <a:ext cx="47456" cy="6705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800" y="1620369"/>
                <a:ext cx="31125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𝑴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𝐈𝐈𝐈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20369"/>
                <a:ext cx="3112583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450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1066800" y="2292462"/>
                <a:ext cx="28721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𝑵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 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92462"/>
                <a:ext cx="2872133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50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/>
              <p:cNvSpPr/>
              <p:nvPr/>
            </p:nvSpPr>
            <p:spPr>
              <a:xfrm>
                <a:off x="1054734" y="2979017"/>
                <a:ext cx="30324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MS Mincho"/>
                          <a:cs typeface="Calibri"/>
                        </a:rPr>
                        <m:t>𝑲</m:t>
                      </m:r>
                      <m:r>
                        <a:rPr lang="en-US" sz="2800" b="1" i="1" smtClean="0">
                          <a:latin typeface="Cambria Math"/>
                          <a:ea typeface="MS Mincho"/>
                          <a:cs typeface="Calibri"/>
                        </a:rPr>
                        <m:t> −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</m:t>
                      </m:r>
                      <m:r>
                        <a:rPr lang="en-US" sz="2800" b="1" i="0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3" name="Rectangle 1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34" y="2979017"/>
                <a:ext cx="3032433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4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tangle 163"/>
              <p:cNvSpPr/>
              <p:nvPr/>
            </p:nvSpPr>
            <p:spPr>
              <a:xfrm>
                <a:off x="1039549" y="3626225"/>
                <a:ext cx="31398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𝑱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  −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𝐐𝐮𝐚𝐝𝐫𝐚𝐧𝐭</m:t>
                      </m:r>
                      <m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MS Mincho"/>
                          <a:cs typeface="Frutiger-Black"/>
                        </a:rPr>
                        <m:t>𝐈𝐕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4" name="Rectangle 1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549" y="3626225"/>
                <a:ext cx="3139834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46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10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Coordinate Plane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695547"/>
            <a:ext cx="7997456" cy="321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An ordered pair gives the location of a point on a coordinate plane. </a:t>
            </a: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The first number </a:t>
            </a:r>
            <a:r>
              <a:rPr lang="en-US" sz="2800" dirty="0">
                <a:ea typeface="MS Mincho"/>
                <a:cs typeface="Times New Roman"/>
              </a:rPr>
              <a:t>tells how far to move right (positive) or left (negative) from the origin.</a:t>
            </a: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dirty="0">
                <a:solidFill>
                  <a:schemeClr val="accent1"/>
                </a:solidFill>
                <a:ea typeface="MS Mincho"/>
                <a:cs typeface="Times New Roman"/>
              </a:rPr>
              <a:t>The second number </a:t>
            </a:r>
            <a:r>
              <a:rPr lang="en-US" sz="2800" dirty="0">
                <a:ea typeface="MS Mincho"/>
                <a:cs typeface="Times New Roman"/>
              </a:rPr>
              <a:t>tells how far to move up (positive) or down (negative). </a:t>
            </a:r>
            <a:endParaRPr lang="en-US" sz="2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913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1374</Words>
  <Application>Microsoft Office PowerPoint</Application>
  <PresentationFormat>On-screen Show (16:9)</PresentationFormat>
  <Paragraphs>414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MS Mincho</vt:lpstr>
      <vt:lpstr>Arial</vt:lpstr>
      <vt:lpstr>Calibri</vt:lpstr>
      <vt:lpstr>Cambria</vt:lpstr>
      <vt:lpstr>Cambria Math</vt:lpstr>
      <vt:lpstr>Frutiger-Black</vt:lpstr>
      <vt:lpstr>Times New Roman</vt:lpstr>
      <vt:lpstr>Office Theme</vt:lpstr>
      <vt:lpstr>PowerPoint Presentation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  <vt:lpstr>The Coordinate Plane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Jeff Twiddy</cp:lastModifiedBy>
  <cp:revision>169</cp:revision>
  <dcterms:created xsi:type="dcterms:W3CDTF">2006-08-16T00:00:00Z</dcterms:created>
  <dcterms:modified xsi:type="dcterms:W3CDTF">2017-05-30T20:41:33Z</dcterms:modified>
</cp:coreProperties>
</file>